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407" r:id="rId4"/>
    <p:sldId id="258" r:id="rId5"/>
    <p:sldId id="2409" r:id="rId6"/>
    <p:sldId id="2410" r:id="rId7"/>
    <p:sldId id="2411" r:id="rId8"/>
    <p:sldId id="268" r:id="rId9"/>
    <p:sldId id="2147375304" r:id="rId10"/>
    <p:sldId id="2147375318" r:id="rId11"/>
    <p:sldId id="282" r:id="rId12"/>
    <p:sldId id="2147375328" r:id="rId13"/>
    <p:sldId id="2147375329" r:id="rId14"/>
    <p:sldId id="270" r:id="rId15"/>
    <p:sldId id="287" r:id="rId16"/>
    <p:sldId id="277" r:id="rId17"/>
    <p:sldId id="288" r:id="rId18"/>
    <p:sldId id="289" r:id="rId19"/>
    <p:sldId id="2418" r:id="rId20"/>
    <p:sldId id="2419" r:id="rId21"/>
    <p:sldId id="2147375350" r:id="rId22"/>
    <p:sldId id="286" r:id="rId23"/>
    <p:sldId id="382" r:id="rId24"/>
    <p:sldId id="365" r:id="rId25"/>
    <p:sldId id="371" r:id="rId26"/>
    <p:sldId id="368" r:id="rId27"/>
    <p:sldId id="372" r:id="rId28"/>
    <p:sldId id="370" r:id="rId29"/>
    <p:sldId id="378" r:id="rId30"/>
    <p:sldId id="291" r:id="rId31"/>
    <p:sldId id="2147375351" r:id="rId32"/>
    <p:sldId id="2147375353" r:id="rId33"/>
    <p:sldId id="2414" r:id="rId34"/>
    <p:sldId id="2415" r:id="rId35"/>
    <p:sldId id="2417" r:id="rId36"/>
    <p:sldId id="2147375352" r:id="rId37"/>
    <p:sldId id="293" r:id="rId38"/>
    <p:sldId id="259" r:id="rId39"/>
    <p:sldId id="260" r:id="rId40"/>
    <p:sldId id="261" r:id="rId41"/>
    <p:sldId id="262" r:id="rId42"/>
    <p:sldId id="263" r:id="rId43"/>
    <p:sldId id="264" r:id="rId44"/>
    <p:sldId id="266" r:id="rId45"/>
    <p:sldId id="2405" r:id="rId46"/>
    <p:sldId id="240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12:00-12:30) (Josh)" id="{4BB20319-0CC2-4603-B9B0-7E3E9BD8D6B8}">
          <p14:sldIdLst>
            <p14:sldId id="256"/>
            <p14:sldId id="257"/>
          </p14:sldIdLst>
        </p14:section>
        <p14:section name="HL7 (12:30-1:30) (Amber)" id="{B97D8891-3E64-4D71-80E2-66E4C0B10224}">
          <p14:sldIdLst>
            <p14:sldId id="2407"/>
          </p14:sldIdLst>
        </p14:section>
        <p14:section name="Break (1:30-1:45)" id="{CF450A8B-8085-44C6-8211-0049AD8965EA}">
          <p14:sldIdLst>
            <p14:sldId id="258"/>
          </p14:sldIdLst>
        </p14:section>
        <p14:section name="CaT and Showcase (1:45-2:30) (Amit)" id="{8D9EF33C-2620-483E-A159-DBC6E603B51D}">
          <p14:sldIdLst>
            <p14:sldId id="2409"/>
            <p14:sldId id="2410"/>
            <p14:sldId id="2411"/>
            <p14:sldId id="268"/>
            <p14:sldId id="2147375304"/>
            <p14:sldId id="2147375318"/>
            <p14:sldId id="282"/>
            <p14:sldId id="2147375328"/>
            <p14:sldId id="2147375329"/>
            <p14:sldId id="270"/>
            <p14:sldId id="287"/>
            <p14:sldId id="277"/>
            <p14:sldId id="288"/>
            <p14:sldId id="289"/>
            <p14:sldId id="2418"/>
            <p14:sldId id="2419"/>
            <p14:sldId id="2147375350"/>
            <p14:sldId id="286"/>
            <p14:sldId id="382"/>
            <p14:sldId id="365"/>
            <p14:sldId id="371"/>
            <p14:sldId id="368"/>
            <p14:sldId id="372"/>
            <p14:sldId id="370"/>
            <p14:sldId id="378"/>
            <p14:sldId id="291"/>
            <p14:sldId id="2147375351"/>
            <p14:sldId id="2147375353"/>
            <p14:sldId id="2414"/>
            <p14:sldId id="2415"/>
            <p14:sldId id="2417"/>
            <p14:sldId id="2147375352"/>
            <p14:sldId id="293"/>
          </p14:sldIdLst>
        </p14:section>
        <p14:section name="Accomplishments (2:30-3:00) (Josh)" id="{F9584621-DB68-4089-8A75-2B714B46EFCC}">
          <p14:sldIdLst>
            <p14:sldId id="259"/>
            <p14:sldId id="260"/>
            <p14:sldId id="261"/>
          </p14:sldIdLst>
        </p14:section>
        <p14:section name="Break (3:00-3:15)" id="{19E9BE6C-AAC3-43A2-9E7E-76748FE40859}">
          <p14:sldIdLst>
            <p14:sldId id="262"/>
          </p14:sldIdLst>
        </p14:section>
        <p14:section name="2024 Collaboration (3:15-3:45) (Josh)" id="{0AD9130A-A72C-4B46-B6BD-8D9C2782EFB5}">
          <p14:sldIdLst>
            <p14:sldId id="263"/>
            <p14:sldId id="264"/>
            <p14:sldId id="266"/>
            <p14:sldId id="2405"/>
          </p14:sldIdLst>
        </p14:section>
        <p14:section name="Your Next Steps (3:45-4:00) (Josh)" id="{F77638EA-382B-49C8-9691-5FB169DEEEF7}">
          <p14:sldIdLst>
            <p14:sldId id="24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821834-52EF-510C-1C9F-8FF454571246}" name="Joshua Legler" initials="JL" userId="S::josh@joshualegler.onmicrosoft.com::8bc41561-9f5c-4fbe-95f7-0c29d69ae4e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06486D"/>
    <a:srgbClr val="B21C22"/>
    <a:srgbClr val="AF1B21"/>
    <a:srgbClr val="003556"/>
    <a:srgbClr val="09FF20"/>
    <a:srgbClr val="F7C50F"/>
    <a:srgbClr val="D42A32"/>
    <a:srgbClr val="BD262C"/>
    <a:srgbClr val="6D2C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1784" autoAdjust="0"/>
  </p:normalViewPr>
  <p:slideViewPr>
    <p:cSldViewPr snapToGrid="0">
      <p:cViewPr varScale="1">
        <p:scale>
          <a:sx n="67" d="100"/>
          <a:sy n="67" d="100"/>
        </p:scale>
        <p:origin x="989" y="48"/>
      </p:cViewPr>
      <p:guideLst/>
    </p:cSldViewPr>
  </p:slideViewPr>
  <p:notesTextViewPr>
    <p:cViewPr>
      <p:scale>
        <a:sx n="100" d="100"/>
        <a:sy n="100" d="100"/>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E4381-E8C4-EF42-BD40-8CC6AAE0208B}" type="doc">
      <dgm:prSet loTypeId="urn:microsoft.com/office/officeart/2005/8/layout/hChevron3" loCatId="" qsTypeId="urn:microsoft.com/office/officeart/2005/8/quickstyle/simple4" qsCatId="simple" csTypeId="urn:microsoft.com/office/officeart/2005/8/colors/accent1_2" csCatId="accent1" phldr="1"/>
      <dgm:spPr/>
    </dgm:pt>
    <dgm:pt modelId="{97FE0E29-F235-8D40-87DB-4E5C749DD429}">
      <dgm:prSet phldrT="[Text]" custT="1"/>
      <dgm:spPr>
        <a:solidFill>
          <a:srgbClr val="1E22AA"/>
        </a:solidFill>
        <a:ln w="28575">
          <a:solidFill>
            <a:srgbClr val="FFFFFF"/>
          </a:solidFill>
        </a:ln>
      </dgm:spPr>
      <dgm:t>
        <a:bodyPr/>
        <a:lstStyle/>
        <a:p>
          <a:r>
            <a:rPr lang="en-US" sz="1800" b="0" i="1" noProof="0" dirty="0">
              <a:solidFill>
                <a:srgbClr val="FFFFFF"/>
              </a:solidFill>
              <a:latin typeface="Prometo Medium" panose="020B0604030203060203" pitchFamily="34" charset="77"/>
            </a:rPr>
            <a:t>Call for Proposals</a:t>
          </a:r>
        </a:p>
        <a:p>
          <a:r>
            <a:rPr lang="en-US" sz="1100" b="0" i="0" noProof="0" dirty="0">
              <a:solidFill>
                <a:srgbClr val="FFFFFF"/>
              </a:solidFill>
              <a:latin typeface="Prometo Medium" panose="020B0604030203060203" pitchFamily="34" charset="77"/>
            </a:rPr>
            <a:t>Months 1-3</a:t>
          </a:r>
        </a:p>
      </dgm:t>
    </dgm:pt>
    <dgm:pt modelId="{4C7DBA05-8D34-D24A-A202-3F2DC8DC5DA6}" type="parTrans" cxnId="{0DD17936-57A2-2F46-B140-4EC4F50E8B68}">
      <dgm:prSet/>
      <dgm:spPr/>
      <dgm:t>
        <a:bodyPr/>
        <a:lstStyle/>
        <a:p>
          <a:endParaRPr lang="en-US" sz="1400" noProof="0" dirty="0"/>
        </a:p>
      </dgm:t>
    </dgm:pt>
    <dgm:pt modelId="{AADAD05A-1CCF-124C-AC81-2A23D72D621E}" type="sibTrans" cxnId="{0DD17936-57A2-2F46-B140-4EC4F50E8B68}">
      <dgm:prSet/>
      <dgm:spPr/>
      <dgm:t>
        <a:bodyPr/>
        <a:lstStyle/>
        <a:p>
          <a:endParaRPr lang="en-US" sz="1400" noProof="0" dirty="0"/>
        </a:p>
      </dgm:t>
    </dgm:pt>
    <dgm:pt modelId="{188E3C8A-A404-E243-A735-EF101696C4D1}">
      <dgm:prSet phldrT="[Text]" custT="1"/>
      <dgm:spPr>
        <a:solidFill>
          <a:srgbClr val="55C1E9"/>
        </a:solidFill>
        <a:ln w="28575">
          <a:solidFill>
            <a:srgbClr val="FFFFFF"/>
          </a:solidFill>
        </a:ln>
      </dgm:spPr>
      <dgm:t>
        <a:bodyPr/>
        <a:lstStyle/>
        <a:p>
          <a:r>
            <a:rPr lang="en-US" sz="1800" b="0" i="1" noProof="0" dirty="0">
              <a:latin typeface="Prometo Medium" panose="020B0604030203060203" pitchFamily="34" charset="77"/>
            </a:rPr>
            <a:t>Drafting &amp; Publication</a:t>
          </a:r>
        </a:p>
        <a:p>
          <a:r>
            <a:rPr lang="en-US" sz="1100" b="0" i="0" noProof="0" dirty="0">
              <a:latin typeface="Prometo Medium" panose="020B0604030203060203" pitchFamily="34" charset="77"/>
            </a:rPr>
            <a:t>Months 4-14</a:t>
          </a:r>
        </a:p>
      </dgm:t>
    </dgm:pt>
    <dgm:pt modelId="{2D33EE42-A92B-F74A-A72F-A8AF58752F66}" type="parTrans" cxnId="{770FB5DB-30DC-774E-8CA1-8F06EF17310C}">
      <dgm:prSet/>
      <dgm:spPr/>
      <dgm:t>
        <a:bodyPr/>
        <a:lstStyle/>
        <a:p>
          <a:endParaRPr lang="en-US" sz="1400" noProof="0" dirty="0"/>
        </a:p>
      </dgm:t>
    </dgm:pt>
    <dgm:pt modelId="{6051DE0F-3EF4-ED4D-BA40-EFF9345F3194}" type="sibTrans" cxnId="{770FB5DB-30DC-774E-8CA1-8F06EF17310C}">
      <dgm:prSet/>
      <dgm:spPr/>
      <dgm:t>
        <a:bodyPr/>
        <a:lstStyle/>
        <a:p>
          <a:endParaRPr lang="en-US" sz="1400" noProof="0" dirty="0"/>
        </a:p>
      </dgm:t>
    </dgm:pt>
    <dgm:pt modelId="{72925237-BD1B-4B4E-A24B-BE00623A9D4D}">
      <dgm:prSet phldrT="[Text]" custT="1"/>
      <dgm:spPr>
        <a:solidFill>
          <a:srgbClr val="FF5A5A"/>
        </a:solidFill>
        <a:ln w="28575">
          <a:solidFill>
            <a:srgbClr val="FFFFFF"/>
          </a:solidFill>
        </a:ln>
      </dgm:spPr>
      <dgm:t>
        <a:bodyPr/>
        <a:lstStyle/>
        <a:p>
          <a:r>
            <a:rPr lang="en-US" sz="1800" b="0" i="1" noProof="0" dirty="0">
              <a:latin typeface="Prometo Medium" panose="020B0604030203060203" pitchFamily="34" charset="77"/>
            </a:rPr>
            <a:t>Testing &amp; Certification</a:t>
          </a:r>
        </a:p>
        <a:p>
          <a:r>
            <a:rPr lang="en-US" sz="1100" b="0" i="0" noProof="0" dirty="0">
              <a:latin typeface="Prometo Medium" panose="020B0604030203060203" pitchFamily="34" charset="77"/>
            </a:rPr>
            <a:t>Months 15-18</a:t>
          </a:r>
        </a:p>
      </dgm:t>
    </dgm:pt>
    <dgm:pt modelId="{F003925E-B53D-F347-90D4-7AA8A3439CF9}" type="parTrans" cxnId="{A91C42BB-5162-794F-935A-D24E517CBAAA}">
      <dgm:prSet/>
      <dgm:spPr/>
      <dgm:t>
        <a:bodyPr/>
        <a:lstStyle/>
        <a:p>
          <a:endParaRPr lang="en-US" sz="1400" noProof="0" dirty="0"/>
        </a:p>
      </dgm:t>
    </dgm:pt>
    <dgm:pt modelId="{A7DD0C38-8B45-FB4E-9FE8-68C72C0B786A}" type="sibTrans" cxnId="{A91C42BB-5162-794F-935A-D24E517CBAAA}">
      <dgm:prSet/>
      <dgm:spPr/>
      <dgm:t>
        <a:bodyPr/>
        <a:lstStyle/>
        <a:p>
          <a:endParaRPr lang="en-US" sz="1400" noProof="0" dirty="0"/>
        </a:p>
      </dgm:t>
    </dgm:pt>
    <dgm:pt modelId="{81C08AA6-04F0-7741-BACA-20A9B4DA60F4}">
      <dgm:prSet phldrT="[Text]" custT="1"/>
      <dgm:spPr>
        <a:solidFill>
          <a:schemeClr val="accent4">
            <a:lumMod val="60000"/>
            <a:lumOff val="40000"/>
          </a:schemeClr>
        </a:solidFill>
        <a:ln w="28575">
          <a:solidFill>
            <a:srgbClr val="FFFFFF"/>
          </a:solidFill>
        </a:ln>
      </dgm:spPr>
      <dgm:t>
        <a:bodyPr/>
        <a:lstStyle/>
        <a:p>
          <a:r>
            <a:rPr lang="en-US" sz="1800" b="0" i="1" noProof="0" dirty="0">
              <a:latin typeface="Prometo Medium" panose="020B0604030203060203" pitchFamily="34" charset="77"/>
            </a:rPr>
            <a:t>Deployment</a:t>
          </a:r>
        </a:p>
        <a:p>
          <a:r>
            <a:rPr lang="en-US" sz="1100" b="0" i="0" noProof="0" dirty="0">
              <a:latin typeface="Prometo Medium" panose="020B0604030203060203" pitchFamily="34" charset="77"/>
            </a:rPr>
            <a:t>Ongoing</a:t>
          </a:r>
        </a:p>
      </dgm:t>
    </dgm:pt>
    <dgm:pt modelId="{34D28C59-395E-D245-9B65-439B9713F9A0}" type="parTrans" cxnId="{659B5EF4-0243-6048-8416-8099F9792577}">
      <dgm:prSet/>
      <dgm:spPr/>
      <dgm:t>
        <a:bodyPr/>
        <a:lstStyle/>
        <a:p>
          <a:endParaRPr lang="en-US" sz="1400" noProof="0" dirty="0"/>
        </a:p>
      </dgm:t>
    </dgm:pt>
    <dgm:pt modelId="{A88E9741-13F7-454B-8EFE-E53C66F5F110}" type="sibTrans" cxnId="{659B5EF4-0243-6048-8416-8099F9792577}">
      <dgm:prSet/>
      <dgm:spPr/>
      <dgm:t>
        <a:bodyPr/>
        <a:lstStyle/>
        <a:p>
          <a:endParaRPr lang="en-US" sz="1400" noProof="0" dirty="0"/>
        </a:p>
      </dgm:t>
    </dgm:pt>
    <dgm:pt modelId="{D19123CB-87CA-B940-A39C-B19F192F70DE}" type="pres">
      <dgm:prSet presAssocID="{7ABE4381-E8C4-EF42-BD40-8CC6AAE0208B}" presName="Name0" presStyleCnt="0">
        <dgm:presLayoutVars>
          <dgm:dir/>
          <dgm:resizeHandles val="exact"/>
        </dgm:presLayoutVars>
      </dgm:prSet>
      <dgm:spPr/>
    </dgm:pt>
    <dgm:pt modelId="{F055E193-6A85-6349-94EA-9FE900AD5A06}" type="pres">
      <dgm:prSet presAssocID="{97FE0E29-F235-8D40-87DB-4E5C749DD429}" presName="parTxOnly" presStyleLbl="node1" presStyleIdx="0" presStyleCnt="4" custLinFactNeighborX="-2192" custLinFactNeighborY="-6069">
        <dgm:presLayoutVars>
          <dgm:bulletEnabled val="1"/>
        </dgm:presLayoutVars>
      </dgm:prSet>
      <dgm:spPr/>
    </dgm:pt>
    <dgm:pt modelId="{C69E5B72-CDC2-0D47-8532-83BDF53FECE1}" type="pres">
      <dgm:prSet presAssocID="{AADAD05A-1CCF-124C-AC81-2A23D72D621E}" presName="parSpace" presStyleCnt="0"/>
      <dgm:spPr/>
    </dgm:pt>
    <dgm:pt modelId="{519D38FD-8AB0-8147-A158-D819B0164978}" type="pres">
      <dgm:prSet presAssocID="{188E3C8A-A404-E243-A735-EF101696C4D1}" presName="parTxOnly" presStyleLbl="node1" presStyleIdx="1" presStyleCnt="4" custLinFactNeighborY="-6069">
        <dgm:presLayoutVars>
          <dgm:bulletEnabled val="1"/>
        </dgm:presLayoutVars>
      </dgm:prSet>
      <dgm:spPr/>
    </dgm:pt>
    <dgm:pt modelId="{BA57C750-D672-B043-82BE-FC6922081198}" type="pres">
      <dgm:prSet presAssocID="{6051DE0F-3EF4-ED4D-BA40-EFF9345F3194}" presName="parSpace" presStyleCnt="0"/>
      <dgm:spPr/>
    </dgm:pt>
    <dgm:pt modelId="{212E5F32-E878-9343-898B-A5BA5EAF3D71}" type="pres">
      <dgm:prSet presAssocID="{72925237-BD1B-4B4E-A24B-BE00623A9D4D}" presName="parTxOnly" presStyleLbl="node1" presStyleIdx="2" presStyleCnt="4" custLinFactNeighborY="-6069">
        <dgm:presLayoutVars>
          <dgm:bulletEnabled val="1"/>
        </dgm:presLayoutVars>
      </dgm:prSet>
      <dgm:spPr/>
    </dgm:pt>
    <dgm:pt modelId="{CC6D8F94-4058-A54C-87AE-94293879624E}" type="pres">
      <dgm:prSet presAssocID="{A7DD0C38-8B45-FB4E-9FE8-68C72C0B786A}" presName="parSpace" presStyleCnt="0"/>
      <dgm:spPr/>
    </dgm:pt>
    <dgm:pt modelId="{E997E9AD-802D-CC42-9EAC-ABDBA79690AB}" type="pres">
      <dgm:prSet presAssocID="{81C08AA6-04F0-7741-BACA-20A9B4DA60F4}" presName="parTxOnly" presStyleLbl="node1" presStyleIdx="3" presStyleCnt="4" custLinFactNeighborY="-6069">
        <dgm:presLayoutVars>
          <dgm:bulletEnabled val="1"/>
        </dgm:presLayoutVars>
      </dgm:prSet>
      <dgm:spPr/>
    </dgm:pt>
  </dgm:ptLst>
  <dgm:cxnLst>
    <dgm:cxn modelId="{F632C820-5CB3-1F4D-820F-841E15B9C0A8}" type="presOf" srcId="{81C08AA6-04F0-7741-BACA-20A9B4DA60F4}" destId="{E997E9AD-802D-CC42-9EAC-ABDBA79690AB}" srcOrd="0" destOrd="0" presId="urn:microsoft.com/office/officeart/2005/8/layout/hChevron3"/>
    <dgm:cxn modelId="{B12AE223-B66E-A645-AD35-8D347FF4BF4E}" type="presOf" srcId="{97FE0E29-F235-8D40-87DB-4E5C749DD429}" destId="{F055E193-6A85-6349-94EA-9FE900AD5A06}" srcOrd="0" destOrd="0" presId="urn:microsoft.com/office/officeart/2005/8/layout/hChevron3"/>
    <dgm:cxn modelId="{0DD17936-57A2-2F46-B140-4EC4F50E8B68}" srcId="{7ABE4381-E8C4-EF42-BD40-8CC6AAE0208B}" destId="{97FE0E29-F235-8D40-87DB-4E5C749DD429}" srcOrd="0" destOrd="0" parTransId="{4C7DBA05-8D34-D24A-A202-3F2DC8DC5DA6}" sibTransId="{AADAD05A-1CCF-124C-AC81-2A23D72D621E}"/>
    <dgm:cxn modelId="{563F554E-4011-9943-99AB-0A00B30D76D2}" type="presOf" srcId="{188E3C8A-A404-E243-A735-EF101696C4D1}" destId="{519D38FD-8AB0-8147-A158-D819B0164978}" srcOrd="0" destOrd="0" presId="urn:microsoft.com/office/officeart/2005/8/layout/hChevron3"/>
    <dgm:cxn modelId="{CCF3DEA0-03A0-8646-B268-1EE98AEF0225}" type="presOf" srcId="{72925237-BD1B-4B4E-A24B-BE00623A9D4D}" destId="{212E5F32-E878-9343-898B-A5BA5EAF3D71}" srcOrd="0" destOrd="0" presId="urn:microsoft.com/office/officeart/2005/8/layout/hChevron3"/>
    <dgm:cxn modelId="{A91C42BB-5162-794F-935A-D24E517CBAAA}" srcId="{7ABE4381-E8C4-EF42-BD40-8CC6AAE0208B}" destId="{72925237-BD1B-4B4E-A24B-BE00623A9D4D}" srcOrd="2" destOrd="0" parTransId="{F003925E-B53D-F347-90D4-7AA8A3439CF9}" sibTransId="{A7DD0C38-8B45-FB4E-9FE8-68C72C0B786A}"/>
    <dgm:cxn modelId="{AA538FCE-9BBC-9F49-B6CB-A117F3F4605C}" type="presOf" srcId="{7ABE4381-E8C4-EF42-BD40-8CC6AAE0208B}" destId="{D19123CB-87CA-B940-A39C-B19F192F70DE}" srcOrd="0" destOrd="0" presId="urn:microsoft.com/office/officeart/2005/8/layout/hChevron3"/>
    <dgm:cxn modelId="{770FB5DB-30DC-774E-8CA1-8F06EF17310C}" srcId="{7ABE4381-E8C4-EF42-BD40-8CC6AAE0208B}" destId="{188E3C8A-A404-E243-A735-EF101696C4D1}" srcOrd="1" destOrd="0" parTransId="{2D33EE42-A92B-F74A-A72F-A8AF58752F66}" sibTransId="{6051DE0F-3EF4-ED4D-BA40-EFF9345F3194}"/>
    <dgm:cxn modelId="{659B5EF4-0243-6048-8416-8099F9792577}" srcId="{7ABE4381-E8C4-EF42-BD40-8CC6AAE0208B}" destId="{81C08AA6-04F0-7741-BACA-20A9B4DA60F4}" srcOrd="3" destOrd="0" parTransId="{34D28C59-395E-D245-9B65-439B9713F9A0}" sibTransId="{A88E9741-13F7-454B-8EFE-E53C66F5F110}"/>
    <dgm:cxn modelId="{4DD28A4E-49D9-A045-AAEA-4A6D0E60C5A1}" type="presParOf" srcId="{D19123CB-87CA-B940-A39C-B19F192F70DE}" destId="{F055E193-6A85-6349-94EA-9FE900AD5A06}" srcOrd="0" destOrd="0" presId="urn:microsoft.com/office/officeart/2005/8/layout/hChevron3"/>
    <dgm:cxn modelId="{0CED32CC-AE08-1F4E-A1C8-553BDEDCA7C2}" type="presParOf" srcId="{D19123CB-87CA-B940-A39C-B19F192F70DE}" destId="{C69E5B72-CDC2-0D47-8532-83BDF53FECE1}" srcOrd="1" destOrd="0" presId="urn:microsoft.com/office/officeart/2005/8/layout/hChevron3"/>
    <dgm:cxn modelId="{4031D055-6005-C24D-8E38-FE9A47D277DE}" type="presParOf" srcId="{D19123CB-87CA-B940-A39C-B19F192F70DE}" destId="{519D38FD-8AB0-8147-A158-D819B0164978}" srcOrd="2" destOrd="0" presId="urn:microsoft.com/office/officeart/2005/8/layout/hChevron3"/>
    <dgm:cxn modelId="{9CAD19F9-43A8-DE41-B29C-9C5FA4C67FAC}" type="presParOf" srcId="{D19123CB-87CA-B940-A39C-B19F192F70DE}" destId="{BA57C750-D672-B043-82BE-FC6922081198}" srcOrd="3" destOrd="0" presId="urn:microsoft.com/office/officeart/2005/8/layout/hChevron3"/>
    <dgm:cxn modelId="{85DDDB5C-DD46-6543-8911-B237250D94C8}" type="presParOf" srcId="{D19123CB-87CA-B940-A39C-B19F192F70DE}" destId="{212E5F32-E878-9343-898B-A5BA5EAF3D71}" srcOrd="4" destOrd="0" presId="urn:microsoft.com/office/officeart/2005/8/layout/hChevron3"/>
    <dgm:cxn modelId="{E56398FC-5A05-A74E-9B12-E6C243C13960}" type="presParOf" srcId="{D19123CB-87CA-B940-A39C-B19F192F70DE}" destId="{CC6D8F94-4058-A54C-87AE-94293879624E}" srcOrd="5" destOrd="0" presId="urn:microsoft.com/office/officeart/2005/8/layout/hChevron3"/>
    <dgm:cxn modelId="{A9358011-61DB-244B-A796-EEB45F0D8CBE}" type="presParOf" srcId="{D19123CB-87CA-B940-A39C-B19F192F70DE}" destId="{E997E9AD-802D-CC42-9EAC-ABDBA79690AB}"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5E193-6A85-6349-94EA-9FE900AD5A06}">
      <dsp:nvSpPr>
        <dsp:cNvPr id="0" name=""/>
        <dsp:cNvSpPr/>
      </dsp:nvSpPr>
      <dsp:spPr>
        <a:xfrm>
          <a:off x="0" y="272209"/>
          <a:ext cx="3090557" cy="1236222"/>
        </a:xfrm>
        <a:prstGeom prst="homePlate">
          <a:avLst/>
        </a:prstGeom>
        <a:solidFill>
          <a:srgbClr val="1E22AA"/>
        </a:solidFill>
        <a:ln w="28575">
          <a:solidFill>
            <a:srgbClr val="FFFFFF"/>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i="1" kern="1200" noProof="0" dirty="0">
              <a:solidFill>
                <a:srgbClr val="FFFFFF"/>
              </a:solidFill>
              <a:latin typeface="Prometo Medium" panose="020B0604030203060203" pitchFamily="34" charset="77"/>
            </a:rPr>
            <a:t>Call for Proposals</a:t>
          </a:r>
        </a:p>
        <a:p>
          <a:pPr marL="0" lvl="0" indent="0" algn="ctr" defTabSz="800100">
            <a:lnSpc>
              <a:spcPct val="90000"/>
            </a:lnSpc>
            <a:spcBef>
              <a:spcPct val="0"/>
            </a:spcBef>
            <a:spcAft>
              <a:spcPct val="35000"/>
            </a:spcAft>
            <a:buNone/>
          </a:pPr>
          <a:r>
            <a:rPr lang="en-US" sz="1100" b="0" i="0" kern="1200" noProof="0" dirty="0">
              <a:solidFill>
                <a:srgbClr val="FFFFFF"/>
              </a:solidFill>
              <a:latin typeface="Prometo Medium" panose="020B0604030203060203" pitchFamily="34" charset="77"/>
            </a:rPr>
            <a:t>Months 1-3</a:t>
          </a:r>
        </a:p>
      </dsp:txBody>
      <dsp:txXfrm>
        <a:off x="0" y="272209"/>
        <a:ext cx="2781502" cy="1236222"/>
      </dsp:txXfrm>
    </dsp:sp>
    <dsp:sp modelId="{519D38FD-8AB0-8147-A158-D819B0164978}">
      <dsp:nvSpPr>
        <dsp:cNvPr id="0" name=""/>
        <dsp:cNvSpPr/>
      </dsp:nvSpPr>
      <dsp:spPr>
        <a:xfrm>
          <a:off x="2475526" y="272209"/>
          <a:ext cx="3090557" cy="1236222"/>
        </a:xfrm>
        <a:prstGeom prst="chevron">
          <a:avLst/>
        </a:prstGeom>
        <a:solidFill>
          <a:srgbClr val="55C1E9"/>
        </a:solidFill>
        <a:ln w="28575">
          <a:solidFill>
            <a:srgbClr val="FFFFFF"/>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i="1" kern="1200" noProof="0" dirty="0">
              <a:latin typeface="Prometo Medium" panose="020B0604030203060203" pitchFamily="34" charset="77"/>
            </a:rPr>
            <a:t>Drafting &amp; Publication</a:t>
          </a:r>
        </a:p>
        <a:p>
          <a:pPr marL="0" lvl="0" indent="0" algn="ctr" defTabSz="800100">
            <a:lnSpc>
              <a:spcPct val="90000"/>
            </a:lnSpc>
            <a:spcBef>
              <a:spcPct val="0"/>
            </a:spcBef>
            <a:spcAft>
              <a:spcPct val="35000"/>
            </a:spcAft>
            <a:buNone/>
          </a:pPr>
          <a:r>
            <a:rPr lang="en-US" sz="1100" b="0" i="0" kern="1200" noProof="0" dirty="0">
              <a:latin typeface="Prometo Medium" panose="020B0604030203060203" pitchFamily="34" charset="77"/>
            </a:rPr>
            <a:t>Months 4-14</a:t>
          </a:r>
        </a:p>
      </dsp:txBody>
      <dsp:txXfrm>
        <a:off x="3093637" y="272209"/>
        <a:ext cx="1854335" cy="1236222"/>
      </dsp:txXfrm>
    </dsp:sp>
    <dsp:sp modelId="{212E5F32-E878-9343-898B-A5BA5EAF3D71}">
      <dsp:nvSpPr>
        <dsp:cNvPr id="0" name=""/>
        <dsp:cNvSpPr/>
      </dsp:nvSpPr>
      <dsp:spPr>
        <a:xfrm>
          <a:off x="4947972" y="272209"/>
          <a:ext cx="3090557" cy="1236222"/>
        </a:xfrm>
        <a:prstGeom prst="chevron">
          <a:avLst/>
        </a:prstGeom>
        <a:solidFill>
          <a:srgbClr val="FF5A5A"/>
        </a:solidFill>
        <a:ln w="28575">
          <a:solidFill>
            <a:srgbClr val="FFFFFF"/>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i="1" kern="1200" noProof="0" dirty="0">
              <a:latin typeface="Prometo Medium" panose="020B0604030203060203" pitchFamily="34" charset="77"/>
            </a:rPr>
            <a:t>Testing &amp; Certification</a:t>
          </a:r>
        </a:p>
        <a:p>
          <a:pPr marL="0" lvl="0" indent="0" algn="ctr" defTabSz="800100">
            <a:lnSpc>
              <a:spcPct val="90000"/>
            </a:lnSpc>
            <a:spcBef>
              <a:spcPct val="0"/>
            </a:spcBef>
            <a:spcAft>
              <a:spcPct val="35000"/>
            </a:spcAft>
            <a:buNone/>
          </a:pPr>
          <a:r>
            <a:rPr lang="en-US" sz="1100" b="0" i="0" kern="1200" noProof="0" dirty="0">
              <a:latin typeface="Prometo Medium" panose="020B0604030203060203" pitchFamily="34" charset="77"/>
            </a:rPr>
            <a:t>Months 15-18</a:t>
          </a:r>
        </a:p>
      </dsp:txBody>
      <dsp:txXfrm>
        <a:off x="5566083" y="272209"/>
        <a:ext cx="1854335" cy="1236222"/>
      </dsp:txXfrm>
    </dsp:sp>
    <dsp:sp modelId="{E997E9AD-802D-CC42-9EAC-ABDBA79690AB}">
      <dsp:nvSpPr>
        <dsp:cNvPr id="0" name=""/>
        <dsp:cNvSpPr/>
      </dsp:nvSpPr>
      <dsp:spPr>
        <a:xfrm>
          <a:off x="7420418" y="272209"/>
          <a:ext cx="3090557" cy="1236222"/>
        </a:xfrm>
        <a:prstGeom prst="chevron">
          <a:avLst/>
        </a:prstGeom>
        <a:solidFill>
          <a:schemeClr val="accent4">
            <a:lumMod val="60000"/>
            <a:lumOff val="40000"/>
          </a:schemeClr>
        </a:solidFill>
        <a:ln w="28575">
          <a:solidFill>
            <a:srgbClr val="FFFFFF"/>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i="1" kern="1200" noProof="0" dirty="0">
              <a:latin typeface="Prometo Medium" panose="020B0604030203060203" pitchFamily="34" charset="77"/>
            </a:rPr>
            <a:t>Deployment</a:t>
          </a:r>
        </a:p>
        <a:p>
          <a:pPr marL="0" lvl="0" indent="0" algn="ctr" defTabSz="800100">
            <a:lnSpc>
              <a:spcPct val="90000"/>
            </a:lnSpc>
            <a:spcBef>
              <a:spcPct val="0"/>
            </a:spcBef>
            <a:spcAft>
              <a:spcPct val="35000"/>
            </a:spcAft>
            <a:buNone/>
          </a:pPr>
          <a:r>
            <a:rPr lang="en-US" sz="1100" b="0" i="0" kern="1200" noProof="0" dirty="0">
              <a:latin typeface="Prometo Medium" panose="020B0604030203060203" pitchFamily="34" charset="77"/>
            </a:rPr>
            <a:t>Ongoing</a:t>
          </a:r>
        </a:p>
      </dsp:txBody>
      <dsp:txXfrm>
        <a:off x="8038529" y="272209"/>
        <a:ext cx="1854335" cy="123622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F20422-6C08-4EDB-B5C1-26F46C11F74D}"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10C12-1762-427E-A97B-F0348C94F52E}" type="slidenum">
              <a:rPr lang="en-US" smtClean="0"/>
              <a:t>‹#›</a:t>
            </a:fld>
            <a:endParaRPr lang="en-US"/>
          </a:p>
        </p:txBody>
      </p:sp>
    </p:spTree>
    <p:extLst>
      <p:ext uri="{BB962C8B-B14F-4D97-AF65-F5344CB8AC3E}">
        <p14:creationId xmlns:p14="http://schemas.microsoft.com/office/powerpoint/2010/main" val="48022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or after presenting the agenda</a:t>
            </a:r>
          </a:p>
          <a:p>
            <a:pPr marL="171450" indent="-171450">
              <a:buFont typeface="Arial" panose="020B0604020202020204" pitchFamily="34" charset="0"/>
              <a:buChar char="•"/>
            </a:pPr>
            <a:r>
              <a:rPr lang="en-US" dirty="0"/>
              <a:t>Introduce Amit Trivedi and Amber Weeks</a:t>
            </a:r>
          </a:p>
          <a:p>
            <a:pPr marL="171450" indent="-171450">
              <a:buFont typeface="Arial" panose="020B0604020202020204" pitchFamily="34" charset="0"/>
              <a:buChar char="•"/>
            </a:pPr>
            <a:r>
              <a:rPr lang="en-US"/>
              <a:t>Have </a:t>
            </a:r>
            <a:r>
              <a:rPr lang="en-US" dirty="0"/>
              <a:t>participants introduce themselves and what outcome they want from </a:t>
            </a:r>
            <a:r>
              <a:rPr lang="en-US"/>
              <a:t>this workshop</a:t>
            </a:r>
            <a:endParaRPr lang="en-US" dirty="0"/>
          </a:p>
        </p:txBody>
      </p:sp>
      <p:sp>
        <p:nvSpPr>
          <p:cNvPr id="4" name="Slide Number Placeholder 3"/>
          <p:cNvSpPr>
            <a:spLocks noGrp="1"/>
          </p:cNvSpPr>
          <p:nvPr>
            <p:ph type="sldNum" sz="quarter" idx="5"/>
          </p:nvPr>
        </p:nvSpPr>
        <p:spPr/>
        <p:txBody>
          <a:bodyPr/>
          <a:lstStyle/>
          <a:p>
            <a:fld id="{2C410C12-1762-427E-A97B-F0348C94F52E}" type="slidenum">
              <a:rPr lang="en-US" smtClean="0"/>
              <a:t>2</a:t>
            </a:fld>
            <a:endParaRPr lang="en-US"/>
          </a:p>
        </p:txBody>
      </p:sp>
    </p:spTree>
    <p:extLst>
      <p:ext uri="{BB962C8B-B14F-4D97-AF65-F5344CB8AC3E}">
        <p14:creationId xmlns:p14="http://schemas.microsoft.com/office/powerpoint/2010/main" val="3376584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Connectathon in Q1: prep for showcase and intro for new participants</a:t>
            </a:r>
          </a:p>
          <a:p>
            <a:r>
              <a:rPr lang="en-US" dirty="0"/>
              <a:t>F2F Connectathon Q3: Focused testing tracks to advance specific IHE Profiles and HL7 Implementation Guides</a:t>
            </a:r>
          </a:p>
        </p:txBody>
      </p:sp>
      <p:sp>
        <p:nvSpPr>
          <p:cNvPr id="4" name="Slide Number Placeholder 3"/>
          <p:cNvSpPr>
            <a:spLocks noGrp="1"/>
          </p:cNvSpPr>
          <p:nvPr>
            <p:ph type="sldNum" sz="quarter" idx="5"/>
          </p:nvPr>
        </p:nvSpPr>
        <p:spPr/>
        <p:txBody>
          <a:bodyPr/>
          <a:lstStyle/>
          <a:p>
            <a:fld id="{2C410C12-1762-427E-A97B-F0348C94F52E}" type="slidenum">
              <a:rPr lang="en-US" smtClean="0"/>
              <a:t>21</a:t>
            </a:fld>
            <a:endParaRPr lang="en-US"/>
          </a:p>
        </p:txBody>
      </p:sp>
    </p:spTree>
    <p:extLst>
      <p:ext uri="{BB962C8B-B14F-4D97-AF65-F5344CB8AC3E}">
        <p14:creationId xmlns:p14="http://schemas.microsoft.com/office/powerpoint/2010/main" val="2308120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Calibri" panose="020F0502020204030204" pitchFamily="34" charset="0"/>
                <a:ea typeface="Calibri" panose="020F0502020204030204" pitchFamily="34" charset="0"/>
              </a:rPr>
              <a:t>A key component of interoperability and standards adoption is demonstrating the “Art of the Possible”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80372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Showcase continues to evolve in its use cases, demonstrations, and participants. EMS could and should be a part of many demonstrations.</a:t>
            </a:r>
          </a:p>
          <a:p>
            <a:r>
              <a:rPr lang="en-US" dirty="0"/>
              <a:t>Interop Showcase videos: https://www.youtube.com/playlist?list=PLGFNwETCTdKmebo31ZtHzrA-RRUCRLVqC</a:t>
            </a:r>
          </a:p>
          <a:p>
            <a:r>
              <a:rPr lang="en-US" dirty="0"/>
              <a:t>https://www.youtube.com/watch?v=Q8ntMUi4aHE&amp;list=PLGFNwETCTdKmebo31ZtHzrA-RRUCRLVqC&amp;index=7&amp;pp=iAQB</a:t>
            </a:r>
          </a:p>
          <a:p>
            <a:r>
              <a:rPr lang="en-US" dirty="0"/>
              <a:t>(newest videos later in the playlist)</a:t>
            </a:r>
          </a:p>
          <a:p>
            <a:endParaRPr lang="en-US" dirty="0"/>
          </a:p>
        </p:txBody>
      </p:sp>
      <p:sp>
        <p:nvSpPr>
          <p:cNvPr id="4" name="Slide Number Placeholder 3"/>
          <p:cNvSpPr>
            <a:spLocks noGrp="1"/>
          </p:cNvSpPr>
          <p:nvPr>
            <p:ph type="sldNum" sz="quarter" idx="5"/>
          </p:nvPr>
        </p:nvSpPr>
        <p:spPr/>
        <p:txBody>
          <a:bodyPr/>
          <a:lstStyle/>
          <a:p>
            <a:fld id="{2C410C12-1762-427E-A97B-F0348C94F52E}" type="slidenum">
              <a:rPr lang="en-US" smtClean="0"/>
              <a:t>23</a:t>
            </a:fld>
            <a:endParaRPr lang="en-US"/>
          </a:p>
        </p:txBody>
      </p:sp>
    </p:spTree>
    <p:extLst>
      <p:ext uri="{BB962C8B-B14F-4D97-AF65-F5344CB8AC3E}">
        <p14:creationId xmlns:p14="http://schemas.microsoft.com/office/powerpoint/2010/main" val="786598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360x – Care Transitions – One of the biggest challenges in Interoperability</a:t>
            </a:r>
          </a:p>
        </p:txBody>
      </p:sp>
      <p:sp>
        <p:nvSpPr>
          <p:cNvPr id="4" name="Slide Number Placeholder 3"/>
          <p:cNvSpPr>
            <a:spLocks noGrp="1"/>
          </p:cNvSpPr>
          <p:nvPr>
            <p:ph type="sldNum" sz="quarter" idx="5"/>
          </p:nvPr>
        </p:nvSpPr>
        <p:spPr/>
        <p:txBody>
          <a:bodyPr/>
          <a:lstStyle/>
          <a:p>
            <a:fld id="{2C410C12-1762-427E-A97B-F0348C94F52E}" type="slidenum">
              <a:rPr lang="en-US" smtClean="0"/>
              <a:t>24</a:t>
            </a:fld>
            <a:endParaRPr lang="en-US"/>
          </a:p>
        </p:txBody>
      </p:sp>
    </p:spTree>
    <p:extLst>
      <p:ext uri="{BB962C8B-B14F-4D97-AF65-F5344CB8AC3E}">
        <p14:creationId xmlns:p14="http://schemas.microsoft.com/office/powerpoint/2010/main" val="177231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SANER – Implementation Guide</a:t>
            </a:r>
          </a:p>
          <a:p>
            <a:r>
              <a:rPr lang="en-US" dirty="0"/>
              <a:t>Has a section for EMS interoperability in progress</a:t>
            </a:r>
          </a:p>
        </p:txBody>
      </p:sp>
      <p:sp>
        <p:nvSpPr>
          <p:cNvPr id="4" name="Slide Number Placeholder 3"/>
          <p:cNvSpPr>
            <a:spLocks noGrp="1"/>
          </p:cNvSpPr>
          <p:nvPr>
            <p:ph type="sldNum" sz="quarter" idx="5"/>
          </p:nvPr>
        </p:nvSpPr>
        <p:spPr/>
        <p:txBody>
          <a:bodyPr/>
          <a:lstStyle/>
          <a:p>
            <a:fld id="{2C410C12-1762-427E-A97B-F0348C94F52E}" type="slidenum">
              <a:rPr lang="en-US" smtClean="0"/>
              <a:t>25</a:t>
            </a:fld>
            <a:endParaRPr lang="en-US"/>
          </a:p>
        </p:txBody>
      </p:sp>
    </p:spTree>
    <p:extLst>
      <p:ext uri="{BB962C8B-B14F-4D97-AF65-F5344CB8AC3E}">
        <p14:creationId xmlns:p14="http://schemas.microsoft.com/office/powerpoint/2010/main" val="1166741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start with a visit to the ED – or later in use case, leverage interfacility transport specs</a:t>
            </a:r>
          </a:p>
        </p:txBody>
      </p:sp>
      <p:sp>
        <p:nvSpPr>
          <p:cNvPr id="4" name="Slide Number Placeholder 3"/>
          <p:cNvSpPr>
            <a:spLocks noGrp="1"/>
          </p:cNvSpPr>
          <p:nvPr>
            <p:ph type="sldNum" sz="quarter" idx="5"/>
          </p:nvPr>
        </p:nvSpPr>
        <p:spPr/>
        <p:txBody>
          <a:bodyPr/>
          <a:lstStyle/>
          <a:p>
            <a:fld id="{2C410C12-1762-427E-A97B-F0348C94F52E}" type="slidenum">
              <a:rPr lang="en-US" smtClean="0"/>
              <a:t>27</a:t>
            </a:fld>
            <a:endParaRPr lang="en-US"/>
          </a:p>
        </p:txBody>
      </p:sp>
    </p:spTree>
    <p:extLst>
      <p:ext uri="{BB962C8B-B14F-4D97-AF65-F5344CB8AC3E}">
        <p14:creationId xmlns:p14="http://schemas.microsoft.com/office/powerpoint/2010/main" val="3256136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10C12-1762-427E-A97B-F0348C94F52E}" type="slidenum">
              <a:rPr lang="en-US" smtClean="0"/>
              <a:t>28</a:t>
            </a:fld>
            <a:endParaRPr lang="en-US"/>
          </a:p>
        </p:txBody>
      </p:sp>
    </p:spTree>
    <p:extLst>
      <p:ext uri="{BB962C8B-B14F-4D97-AF65-F5344CB8AC3E}">
        <p14:creationId xmlns:p14="http://schemas.microsoft.com/office/powerpoint/2010/main" val="3556529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Opportunities to add EMS to demonstration – and use that opportunity to talk about what works, what doesn’t, and influence policy and technical changes.</a:t>
            </a:r>
          </a:p>
        </p:txBody>
      </p:sp>
      <p:sp>
        <p:nvSpPr>
          <p:cNvPr id="4" name="Slide Number Placeholder 3"/>
          <p:cNvSpPr>
            <a:spLocks noGrp="1"/>
          </p:cNvSpPr>
          <p:nvPr>
            <p:ph type="sldNum" sz="quarter" idx="5"/>
          </p:nvPr>
        </p:nvSpPr>
        <p:spPr/>
        <p:txBody>
          <a:bodyPr/>
          <a:lstStyle/>
          <a:p>
            <a:fld id="{2C410C12-1762-427E-A97B-F0348C94F52E}" type="slidenum">
              <a:rPr lang="en-US" smtClean="0"/>
              <a:t>29</a:t>
            </a:fld>
            <a:endParaRPr lang="en-US"/>
          </a:p>
        </p:txBody>
      </p:sp>
    </p:spTree>
    <p:extLst>
      <p:ext uri="{BB962C8B-B14F-4D97-AF65-F5344CB8AC3E}">
        <p14:creationId xmlns:p14="http://schemas.microsoft.com/office/powerpoint/2010/main" val="3180318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746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0469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0096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011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4992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a:t>
            </a:r>
            <a:endParaRPr/>
          </a:p>
        </p:txBody>
      </p:sp>
      <p:sp>
        <p:nvSpPr>
          <p:cNvPr id="439" name="Google Shape;43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3411133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repo and wiki content.</a:t>
            </a:r>
          </a:p>
        </p:txBody>
      </p:sp>
      <p:sp>
        <p:nvSpPr>
          <p:cNvPr id="4" name="Slide Number Placeholder 3"/>
          <p:cNvSpPr>
            <a:spLocks noGrp="1"/>
          </p:cNvSpPr>
          <p:nvPr>
            <p:ph type="sldNum" sz="quarter" idx="5"/>
          </p:nvPr>
        </p:nvSpPr>
        <p:spPr/>
        <p:txBody>
          <a:bodyPr/>
          <a:lstStyle/>
          <a:p>
            <a:fld id="{2C410C12-1762-427E-A97B-F0348C94F52E}" type="slidenum">
              <a:rPr lang="en-US" smtClean="0"/>
              <a:t>39</a:t>
            </a:fld>
            <a:endParaRPr lang="en-US"/>
          </a:p>
        </p:txBody>
      </p:sp>
    </p:spTree>
    <p:extLst>
      <p:ext uri="{BB962C8B-B14F-4D97-AF65-F5344CB8AC3E}">
        <p14:creationId xmlns:p14="http://schemas.microsoft.com/office/powerpoint/2010/main" val="3987643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importance/priority of each of these.</a:t>
            </a:r>
          </a:p>
          <a:p>
            <a:r>
              <a:rPr lang="en-US" dirty="0"/>
              <a:t>After the break, let’s figure out how to get them moving.</a:t>
            </a:r>
          </a:p>
          <a:p>
            <a:pPr marL="171450" indent="-171450">
              <a:buFont typeface="Arial" panose="020B0604020202020204" pitchFamily="34" charset="0"/>
              <a:buChar char="•"/>
            </a:pPr>
            <a:r>
              <a:rPr lang="en-US" dirty="0"/>
              <a:t>ONC letter: stuck in federal bureaucracy. Who should the letter be from and to? What tone and content is acceptable?</a:t>
            </a:r>
          </a:p>
          <a:p>
            <a:pPr marL="171450" indent="-171450">
              <a:buFont typeface="Arial" panose="020B0604020202020204" pitchFamily="34" charset="0"/>
              <a:buChar char="•"/>
            </a:pPr>
            <a:r>
              <a:rPr lang="en-US" dirty="0"/>
              <a:t>PCS: Josh proposed edits. Last draft was 2-1/2 years ago.</a:t>
            </a:r>
          </a:p>
          <a:p>
            <a:pPr marL="171450" indent="-171450">
              <a:buFont typeface="Arial" panose="020B0604020202020204" pitchFamily="34" charset="0"/>
              <a:buChar char="•"/>
            </a:pPr>
            <a:r>
              <a:rPr lang="en-US" dirty="0"/>
              <a:t>Sequence diagram updates: John Moehrke</a:t>
            </a:r>
          </a:p>
          <a:p>
            <a:pPr marL="171450" indent="-171450">
              <a:buFont typeface="Arial" panose="020B0604020202020204" pitchFamily="34" charset="0"/>
              <a:buChar char="•"/>
            </a:pPr>
            <a:r>
              <a:rPr lang="en-US" dirty="0"/>
              <a:t>Outcome data: some vendors are reviewing their integrations</a:t>
            </a:r>
          </a:p>
        </p:txBody>
      </p:sp>
      <p:sp>
        <p:nvSpPr>
          <p:cNvPr id="4" name="Slide Number Placeholder 3"/>
          <p:cNvSpPr>
            <a:spLocks noGrp="1"/>
          </p:cNvSpPr>
          <p:nvPr>
            <p:ph type="sldNum" sz="quarter" idx="5"/>
          </p:nvPr>
        </p:nvSpPr>
        <p:spPr/>
        <p:txBody>
          <a:bodyPr/>
          <a:lstStyle/>
          <a:p>
            <a:fld id="{2C410C12-1762-427E-A97B-F0348C94F52E}" type="slidenum">
              <a:rPr lang="en-US" smtClean="0"/>
              <a:t>40</a:t>
            </a:fld>
            <a:endParaRPr lang="en-US"/>
          </a:p>
        </p:txBody>
      </p:sp>
    </p:spTree>
    <p:extLst>
      <p:ext uri="{BB962C8B-B14F-4D97-AF65-F5344CB8AC3E}">
        <p14:creationId xmlns:p14="http://schemas.microsoft.com/office/powerpoint/2010/main" val="492764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to get movement on each of these.</a:t>
            </a:r>
          </a:p>
          <a:p>
            <a:pPr marL="171450" indent="-171450">
              <a:buFont typeface="Arial" panose="020B0604020202020204" pitchFamily="34" charset="0"/>
              <a:buChar char="•"/>
            </a:pPr>
            <a:r>
              <a:rPr lang="en-US" dirty="0"/>
              <a:t>ONC letter: stuck in federal bureaucracy. Who should the letter be from and to? What tone and content is acceptable?</a:t>
            </a:r>
          </a:p>
          <a:p>
            <a:pPr marL="171450" indent="-171450">
              <a:buFont typeface="Arial" panose="020B0604020202020204" pitchFamily="34" charset="0"/>
              <a:buChar char="•"/>
            </a:pPr>
            <a:r>
              <a:rPr lang="en-US" dirty="0"/>
              <a:t>PCS: Josh proposed edits. Last draft was 2-1/2 years ago.</a:t>
            </a:r>
          </a:p>
          <a:p>
            <a:pPr marL="171450" indent="-171450">
              <a:buFont typeface="Arial" panose="020B0604020202020204" pitchFamily="34" charset="0"/>
              <a:buChar char="•"/>
            </a:pPr>
            <a:r>
              <a:rPr lang="en-US" dirty="0"/>
              <a:t>Sequence diagram updates: John Moehrke</a:t>
            </a:r>
          </a:p>
          <a:p>
            <a:pPr marL="171450" indent="-171450">
              <a:buFont typeface="Arial" panose="020B0604020202020204" pitchFamily="34" charset="0"/>
              <a:buChar char="•"/>
            </a:pPr>
            <a:r>
              <a:rPr lang="en-US" dirty="0"/>
              <a:t>Outcome data: some vendors are reviewing their integrations</a:t>
            </a:r>
          </a:p>
        </p:txBody>
      </p:sp>
      <p:sp>
        <p:nvSpPr>
          <p:cNvPr id="4" name="Slide Number Placeholder 3"/>
          <p:cNvSpPr>
            <a:spLocks noGrp="1"/>
          </p:cNvSpPr>
          <p:nvPr>
            <p:ph type="sldNum" sz="quarter" idx="5"/>
          </p:nvPr>
        </p:nvSpPr>
        <p:spPr/>
        <p:txBody>
          <a:bodyPr/>
          <a:lstStyle/>
          <a:p>
            <a:fld id="{2C410C12-1762-427E-A97B-F0348C94F52E}" type="slidenum">
              <a:rPr lang="en-US" smtClean="0"/>
              <a:t>43</a:t>
            </a:fld>
            <a:endParaRPr lang="en-US"/>
          </a:p>
        </p:txBody>
      </p:sp>
    </p:spTree>
    <p:extLst>
      <p:ext uri="{BB962C8B-B14F-4D97-AF65-F5344CB8AC3E}">
        <p14:creationId xmlns:p14="http://schemas.microsoft.com/office/powerpoint/2010/main" val="3925009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451C5-8980-43B2-9771-86E5F8C0B41F}" type="slidenum">
              <a:rPr lang="en-US" smtClean="0"/>
              <a:t>44</a:t>
            </a:fld>
            <a:endParaRPr lang="en-US"/>
          </a:p>
        </p:txBody>
      </p:sp>
    </p:spTree>
    <p:extLst>
      <p:ext uri="{BB962C8B-B14F-4D97-AF65-F5344CB8AC3E}">
        <p14:creationId xmlns:p14="http://schemas.microsoft.com/office/powerpoint/2010/main" val="2554495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if these resources would be helpful, and what else.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Data transformation resources would include a template for moving outcome data into a NEMSIS PCR.</a:t>
            </a:r>
          </a:p>
          <a:p>
            <a:endParaRPr lang="en-US" dirty="0"/>
          </a:p>
        </p:txBody>
      </p:sp>
      <p:sp>
        <p:nvSpPr>
          <p:cNvPr id="4" name="Slide Number Placeholder 3"/>
          <p:cNvSpPr>
            <a:spLocks noGrp="1"/>
          </p:cNvSpPr>
          <p:nvPr>
            <p:ph type="sldNum" sz="quarter" idx="5"/>
          </p:nvPr>
        </p:nvSpPr>
        <p:spPr/>
        <p:txBody>
          <a:bodyPr/>
          <a:lstStyle/>
          <a:p>
            <a:fld id="{834D8272-DCC3-4822-8290-EADCE037D909}" type="slidenum">
              <a:rPr lang="en-US" smtClean="0"/>
              <a:t>45</a:t>
            </a:fld>
            <a:endParaRPr lang="en-US"/>
          </a:p>
        </p:txBody>
      </p:sp>
    </p:spTree>
    <p:extLst>
      <p:ext uri="{BB962C8B-B14F-4D97-AF65-F5344CB8AC3E}">
        <p14:creationId xmlns:p14="http://schemas.microsoft.com/office/powerpoint/2010/main" val="424372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IHE Profiles for Information Exchange: https://www.iheusa.org/node/123</a:t>
            </a:r>
          </a:p>
        </p:txBody>
      </p:sp>
      <p:sp>
        <p:nvSpPr>
          <p:cNvPr id="4" name="Slide Number Placeholder 3"/>
          <p:cNvSpPr>
            <a:spLocks noGrp="1"/>
          </p:cNvSpPr>
          <p:nvPr>
            <p:ph type="sldNum" sz="quarter" idx="5"/>
          </p:nvPr>
        </p:nvSpPr>
        <p:spPr/>
        <p:txBody>
          <a:bodyPr/>
          <a:lstStyle/>
          <a:p>
            <a:fld id="{2C410C12-1762-427E-A97B-F0348C94F52E}" type="slidenum">
              <a:rPr lang="en-US" smtClean="0"/>
              <a:t>8</a:t>
            </a:fld>
            <a:endParaRPr lang="en-US"/>
          </a:p>
        </p:txBody>
      </p:sp>
    </p:spTree>
    <p:extLst>
      <p:ext uri="{BB962C8B-B14F-4D97-AF65-F5344CB8AC3E}">
        <p14:creationId xmlns:p14="http://schemas.microsoft.com/office/powerpoint/2010/main" val="3329675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how to increase involvement in regulatory / public comment responses?</a:t>
            </a:r>
          </a:p>
          <a:p>
            <a:r>
              <a:rPr lang="en-US" dirty="0"/>
              <a:t>15 minutes for participants to share what they individually will work on next to improve EMS interoperability.</a:t>
            </a:r>
          </a:p>
        </p:txBody>
      </p:sp>
      <p:sp>
        <p:nvSpPr>
          <p:cNvPr id="4" name="Slide Number Placeholder 3"/>
          <p:cNvSpPr>
            <a:spLocks noGrp="1"/>
          </p:cNvSpPr>
          <p:nvPr>
            <p:ph type="sldNum" sz="quarter" idx="5"/>
          </p:nvPr>
        </p:nvSpPr>
        <p:spPr/>
        <p:txBody>
          <a:bodyPr/>
          <a:lstStyle/>
          <a:p>
            <a:fld id="{2C410C12-1762-427E-A97B-F0348C94F52E}" type="slidenum">
              <a:rPr lang="en-US" smtClean="0"/>
              <a:t>46</a:t>
            </a:fld>
            <a:endParaRPr lang="en-US"/>
          </a:p>
        </p:txBody>
      </p:sp>
    </p:spTree>
    <p:extLst>
      <p:ext uri="{BB962C8B-B14F-4D97-AF65-F5344CB8AC3E}">
        <p14:creationId xmlns:p14="http://schemas.microsoft.com/office/powerpoint/2010/main" val="2269132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Each domain follows its own development schedule, some are aligned (ITI, PCC, QRPH)</a:t>
            </a:r>
          </a:p>
          <a:p>
            <a:endParaRPr lang="en-US" dirty="0"/>
          </a:p>
        </p:txBody>
      </p:sp>
      <p:sp>
        <p:nvSpPr>
          <p:cNvPr id="4" name="Slide Number Placeholder 3"/>
          <p:cNvSpPr>
            <a:spLocks noGrp="1"/>
          </p:cNvSpPr>
          <p:nvPr>
            <p:ph type="sldNum" sz="quarter" idx="10"/>
          </p:nvPr>
        </p:nvSpPr>
        <p:spPr/>
        <p:txBody>
          <a:bodyPr/>
          <a:lstStyle/>
          <a:p>
            <a:fld id="{F7DF604D-C3B7-41B7-992A-9AD867AC1F65}" type="slidenum">
              <a:rPr lang="en-US" smtClean="0"/>
              <a:pPr/>
              <a:t>9</a:t>
            </a:fld>
            <a:endParaRPr lang="en-US" dirty="0"/>
          </a:p>
        </p:txBody>
      </p:sp>
    </p:spTree>
    <p:extLst>
      <p:ext uri="{BB962C8B-B14F-4D97-AF65-F5344CB8AC3E}">
        <p14:creationId xmlns:p14="http://schemas.microsoft.com/office/powerpoint/2010/main" val="3057196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Path to Production provides the support for groups looking to deploy standards-based interoperability solutions</a:t>
            </a:r>
          </a:p>
        </p:txBody>
      </p:sp>
      <p:sp>
        <p:nvSpPr>
          <p:cNvPr id="4" name="Slide Number Placeholder 3"/>
          <p:cNvSpPr>
            <a:spLocks noGrp="1"/>
          </p:cNvSpPr>
          <p:nvPr>
            <p:ph type="sldNum" sz="quarter" idx="5"/>
          </p:nvPr>
        </p:nvSpPr>
        <p:spPr/>
        <p:txBody>
          <a:bodyPr/>
          <a:lstStyle/>
          <a:p>
            <a:fld id="{2C410C12-1762-427E-A97B-F0348C94F52E}" type="slidenum">
              <a:rPr lang="en-US" smtClean="0"/>
              <a:t>11</a:t>
            </a:fld>
            <a:endParaRPr lang="en-US"/>
          </a:p>
        </p:txBody>
      </p:sp>
    </p:spTree>
    <p:extLst>
      <p:ext uri="{BB962C8B-B14F-4D97-AF65-F5344CB8AC3E}">
        <p14:creationId xmlns:p14="http://schemas.microsoft.com/office/powerpoint/2010/main" val="275791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latin typeface="Century Gothic" panose="020B0502020202020204" pitchFamily="34" charset="0"/>
              </a:rPr>
              <a:t>Prioritize high value and health outcome use cases</a:t>
            </a:r>
          </a:p>
          <a:p>
            <a:pPr marL="285750" indent="-285750">
              <a:buFont typeface="Arial" panose="020B0604020202020204" pitchFamily="34" charset="0"/>
              <a:buChar char="•"/>
            </a:pPr>
            <a:r>
              <a:rPr lang="en-US" dirty="0">
                <a:latin typeface="Century Gothic" panose="020B0502020202020204" pitchFamily="34" charset="0"/>
              </a:rPr>
              <a:t>Identify key stakeholder representation</a:t>
            </a:r>
          </a:p>
          <a:p>
            <a:pPr marL="285750" indent="-285750">
              <a:buFont typeface="Arial" panose="020B0604020202020204" pitchFamily="34" charset="0"/>
              <a:buChar char="•"/>
            </a:pPr>
            <a:r>
              <a:rPr lang="en-US" dirty="0">
                <a:latin typeface="Century Gothic" panose="020B0502020202020204" pitchFamily="34" charset="0"/>
              </a:rPr>
              <a:t>Examine critical barriers and challenges</a:t>
            </a:r>
          </a:p>
          <a:p>
            <a:pPr marL="285750" indent="-285750">
              <a:buFont typeface="Arial" panose="020B0604020202020204" pitchFamily="34" charset="0"/>
              <a:buChar char="•"/>
            </a:pPr>
            <a:r>
              <a:rPr lang="en-US" dirty="0">
                <a:latin typeface="Century Gothic" panose="020B0502020202020204" pitchFamily="34" charset="0"/>
              </a:rPr>
              <a:t>Align supportive resources</a:t>
            </a:r>
          </a:p>
          <a:p>
            <a:pPr marL="285750" indent="-285750">
              <a:buFont typeface="Arial" panose="020B0604020202020204" pitchFamily="34" charset="0"/>
              <a:buChar char="•"/>
            </a:pPr>
            <a:r>
              <a:rPr lang="en-US" dirty="0">
                <a:latin typeface="Century Gothic" panose="020B0502020202020204" pitchFamily="34" charset="0"/>
              </a:rPr>
              <a:t>Provide a forum for discussion &amp; decisions</a:t>
            </a:r>
          </a:p>
          <a:p>
            <a:pPr marL="285750" indent="-285750">
              <a:buFont typeface="Arial" panose="020B0604020202020204" pitchFamily="34" charset="0"/>
              <a:buChar char="•"/>
            </a:pPr>
            <a:r>
              <a:rPr lang="en-US" dirty="0">
                <a:latin typeface="Century Gothic" panose="020B0502020202020204" pitchFamily="34" charset="0"/>
              </a:rPr>
              <a:t>Publish key learnings</a:t>
            </a:r>
          </a:p>
          <a:p>
            <a:pPr marL="285750" indent="-285750">
              <a:buFont typeface="Arial" panose="020B0604020202020204" pitchFamily="34" charset="0"/>
              <a:buChar char="•"/>
            </a:pPr>
            <a:r>
              <a:rPr lang="en-US" dirty="0">
                <a:latin typeface="Century Gothic" panose="020B0502020202020204" pitchFamily="34" charset="0"/>
              </a:rPr>
              <a:t>Enable a platform to innovate</a:t>
            </a:r>
          </a:p>
          <a:p>
            <a:endParaRPr lang="en-US" dirty="0"/>
          </a:p>
        </p:txBody>
      </p:sp>
      <p:sp>
        <p:nvSpPr>
          <p:cNvPr id="4" name="Slide Number Placeholder 3"/>
          <p:cNvSpPr>
            <a:spLocks noGrp="1"/>
          </p:cNvSpPr>
          <p:nvPr>
            <p:ph type="sldNum" sz="quarter" idx="10"/>
          </p:nvPr>
        </p:nvSpPr>
        <p:spPr/>
        <p:txBody>
          <a:bodyPr/>
          <a:lstStyle/>
          <a:p>
            <a:fld id="{F7DF604D-C3B7-41B7-992A-9AD867AC1F65}" type="slidenum">
              <a:rPr lang="en-US" smtClean="0"/>
              <a:pPr/>
              <a:t>12</a:t>
            </a:fld>
            <a:endParaRPr lang="en-US" dirty="0"/>
          </a:p>
        </p:txBody>
      </p:sp>
    </p:spTree>
    <p:extLst>
      <p:ext uri="{BB962C8B-B14F-4D97-AF65-F5344CB8AC3E}">
        <p14:creationId xmlns:p14="http://schemas.microsoft.com/office/powerpoint/2010/main" val="427322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path to production series is to help healthcare stakeholders achieve their interoperability goals through sharing practical, step-by-step implementation guidance so they can make actionable progress on discrete interoperability use cases. </a:t>
            </a:r>
          </a:p>
          <a:p>
            <a:pPr marL="0" lvl="0" indent="0" algn="l" rtl="0">
              <a:spcBef>
                <a:spcPts val="0"/>
              </a:spcBef>
              <a:spcAft>
                <a:spcPts val="0"/>
              </a:spcAft>
              <a:buNone/>
            </a:pPr>
            <a:endParaRPr lang="en-US" dirty="0"/>
          </a:p>
          <a:p>
            <a:pPr marL="0" lvl="0" indent="0" algn="l" rtl="0">
              <a:spcBef>
                <a:spcPts val="0"/>
              </a:spcBef>
              <a:spcAft>
                <a:spcPts val="0"/>
              </a:spcAft>
              <a:buNone/>
            </a:pPr>
            <a:r>
              <a:rPr lang="en-US" sz="1200" dirty="0">
                <a:effectLst/>
                <a:latin typeface="Calibri" panose="020F0502020204030204" pitchFamily="34" charset="0"/>
                <a:ea typeface="Calibri" panose="020F0502020204030204" pitchFamily="34" charset="0"/>
              </a:rPr>
              <a:t>This bi-monthly digital event brings together healthcare-focused organizations at all levels of maturity to learn more about key interoperability challenges, the vast array of developer tools and resources available, and how to deploy interoperability using existing and emerging standards and profiles.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Designed to fit into your workday and workload, IHE USA’s Path to Production digital series will connect you with the people, processes, and technology needed to progress your standards adoption project.  With lots of support along the way, and a model driven around accessibility to information, IHE USA’s Path to Production engages you throughout the year with education, activities, and expertise designed to help you achieve your discrete interoperability improvement goals.   </a:t>
            </a: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ea typeface="Calibri" panose="020F0502020204030204" pitchFamily="34" charset="0"/>
              </a:rPr>
              <a:t>No matter where your organization is on the journey to standards-based interoperability, IHE’s Path to Production can provide you with opportunities for collective problem solving, free interoperability global goods resource development, and guidance on effectively deploying real-world digital health solutions.  The Path to Production team will work  with you to leverage collective resources, pull in the key stakeholders you need to achieve success, help align projects, funding opportunities, and more to support your interoperability initiatives.</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Join with us on the path to production as we work together to move your organization’s interoperability goals forward and bridge the existing classical interoperability infrastructure to a world of open-API-and-FHIR®-driven health information exchange from problem identification to implementing practical solutions.</a:t>
            </a:r>
          </a:p>
          <a:p>
            <a:pPr marL="0" marR="0">
              <a:spcBef>
                <a:spcPts val="0"/>
              </a:spcBef>
              <a:spcAft>
                <a:spcPts val="0"/>
              </a:spcAft>
            </a:pPr>
            <a:endParaRPr lang="en-US" sz="1200" dirty="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43" name="Google Shape;1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6609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75" b="1" dirty="0"/>
              <a:t>What to expect at </a:t>
            </a:r>
            <a:r>
              <a:rPr lang="en-US" sz="1275" b="1"/>
              <a:t>the Connectathon:</a:t>
            </a:r>
            <a:endParaRPr lang="en-US" sz="1275" b="1" dirty="0"/>
          </a:p>
          <a:p>
            <a:r>
              <a:rPr lang="en-US" sz="1200" b="1" dirty="0">
                <a:latin typeface="Verdana" panose="020B0604030504040204" pitchFamily="34" charset="0"/>
                <a:ea typeface="Verdana" panose="020B0604030504040204" pitchFamily="34" charset="0"/>
              </a:rPr>
              <a:t>Advancing</a:t>
            </a:r>
            <a:r>
              <a:rPr lang="en-US" sz="1200" dirty="0">
                <a:latin typeface="Verdana" panose="020B0604030504040204" pitchFamily="34" charset="0"/>
                <a:ea typeface="Verdana" panose="020B0604030504040204" pitchFamily="34" charset="0"/>
              </a:rPr>
              <a:t> Interoperability progress via </a:t>
            </a:r>
            <a:r>
              <a:rPr lang="en-US" sz="1200" i="1" dirty="0">
                <a:latin typeface="Verdana" panose="020B0604030504040204" pitchFamily="34" charset="0"/>
                <a:ea typeface="Verdana" panose="020B0604030504040204" pitchFamily="34" charset="0"/>
              </a:rPr>
              <a:t>real-world testing </a:t>
            </a:r>
            <a:r>
              <a:rPr lang="en-US" sz="1200" dirty="0">
                <a:latin typeface="Verdana" panose="020B0604030504040204" pitchFamily="34" charset="0"/>
                <a:ea typeface="Verdana" panose="020B0604030504040204" pitchFamily="34" charset="0"/>
              </a:rPr>
              <a:t>IHE profiles and FHIR Implementation Guides.</a:t>
            </a:r>
          </a:p>
          <a:p>
            <a:r>
              <a:rPr lang="en-US" sz="1200" b="1" dirty="0">
                <a:latin typeface="Verdana" panose="020B0604030504040204" pitchFamily="34" charset="0"/>
                <a:ea typeface="Verdana" panose="020B0604030504040204" pitchFamily="34" charset="0"/>
              </a:rPr>
              <a:t>Attacking</a:t>
            </a:r>
            <a:r>
              <a:rPr lang="en-US" sz="1200" dirty="0">
                <a:latin typeface="Verdana" panose="020B0604030504040204" pitchFamily="34" charset="0"/>
                <a:ea typeface="Verdana" panose="020B0604030504040204" pitchFamily="34" charset="0"/>
              </a:rPr>
              <a:t> data exchange challenges via global and local </a:t>
            </a:r>
            <a:r>
              <a:rPr lang="en-US" sz="1200" i="1" dirty="0">
                <a:latin typeface="Verdana" panose="020B0604030504040204" pitchFamily="34" charset="0"/>
                <a:ea typeface="Verdana" panose="020B0604030504040204" pitchFamily="34" charset="0"/>
              </a:rPr>
              <a:t>collaboration</a:t>
            </a:r>
            <a:r>
              <a:rPr lang="en-US" sz="1200" dirty="0">
                <a:latin typeface="Verdana" panose="020B0604030504040204" pitchFamily="34" charset="0"/>
                <a:ea typeface="Verdana" panose="020B0604030504040204" pitchFamily="34" charset="0"/>
              </a:rPr>
              <a:t>.</a:t>
            </a:r>
          </a:p>
          <a:p>
            <a:r>
              <a:rPr lang="en-US" sz="1200" b="1" dirty="0">
                <a:latin typeface="Verdana" panose="020B0604030504040204" pitchFamily="34" charset="0"/>
                <a:ea typeface="Verdana" panose="020B0604030504040204" pitchFamily="34" charset="0"/>
              </a:rPr>
              <a:t>Accelerating</a:t>
            </a:r>
            <a:r>
              <a:rPr lang="en-US" sz="1200" dirty="0">
                <a:latin typeface="Verdana" panose="020B0604030504040204" pitchFamily="34" charset="0"/>
                <a:ea typeface="Verdana" panose="020B0604030504040204" pitchFamily="34" charset="0"/>
              </a:rPr>
              <a:t> standards deployment by sharing </a:t>
            </a:r>
            <a:r>
              <a:rPr lang="en-US" sz="1200" i="1" dirty="0">
                <a:latin typeface="Verdana" panose="020B0604030504040204" pitchFamily="34" charset="0"/>
                <a:ea typeface="Verdana" panose="020B0604030504040204" pitchFamily="34" charset="0"/>
              </a:rPr>
              <a:t>global goods</a:t>
            </a:r>
            <a:r>
              <a:rPr lang="en-US" sz="1200" dirty="0">
                <a:latin typeface="Verdana" panose="020B0604030504040204" pitchFamily="34" charset="0"/>
                <a:ea typeface="Verdana" panose="020B0604030504040204" pitchFamily="34" charset="0"/>
              </a:rPr>
              <a:t>: digital health tools, content, services.</a:t>
            </a:r>
          </a:p>
          <a:p>
            <a:r>
              <a:rPr lang="en-US" sz="1200" dirty="0">
                <a:latin typeface="Verdana" panose="020B0604030504040204" pitchFamily="34" charset="0"/>
                <a:ea typeface="Verdana" panose="020B0604030504040204" pitchFamily="34" charset="0"/>
              </a:rPr>
              <a:t>Experience interoperability in action: leveraging existing technology, with a glimpse of the future and the </a:t>
            </a:r>
            <a:r>
              <a:rPr lang="en-US" sz="1200" i="1" dirty="0">
                <a:latin typeface="Verdana" panose="020B0604030504040204" pitchFamily="34" charset="0"/>
                <a:ea typeface="Verdana" panose="020B0604030504040204" pitchFamily="34" charset="0"/>
              </a:rPr>
              <a:t>Art of the Possible</a:t>
            </a:r>
            <a:r>
              <a:rPr lang="en-US" sz="1200" dirty="0">
                <a:latin typeface="Verdana" panose="020B0604030504040204" pitchFamily="34" charset="0"/>
                <a:ea typeface="Verdana" panose="020B0604030504040204" pitchFamily="34" charset="0"/>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10CF67-3761-49DC-B444-80DD4D1691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810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IHE USA’s IRAP Scholarship in memory of Bill </a:t>
            </a:r>
            <a:r>
              <a:rPr lang="en-US" dirty="0" err="1"/>
              <a:t>Majurski</a:t>
            </a:r>
            <a:endParaRPr lang="en-US" dirty="0"/>
          </a:p>
          <a:p>
            <a:r>
              <a:rPr lang="en-US" dirty="0"/>
              <a:t>https://www.iheusa.org/ihe-na-connectathon/scholarship</a:t>
            </a:r>
          </a:p>
          <a:p>
            <a:r>
              <a:rPr lang="en-US" dirty="0"/>
              <a:t>2023 Interoperability Showcase Vignette: https://www.youtube.com/watch?v=nhYx4emSkk4&amp;list=PLGFNwETCTdKmebo31ZtHzrA-RRUCRLVqC&amp;index=36</a:t>
            </a:r>
          </a:p>
        </p:txBody>
      </p:sp>
      <p:sp>
        <p:nvSpPr>
          <p:cNvPr id="4" name="Slide Number Placeholder 3"/>
          <p:cNvSpPr>
            <a:spLocks noGrp="1"/>
          </p:cNvSpPr>
          <p:nvPr>
            <p:ph type="sldNum" sz="quarter" idx="5"/>
          </p:nvPr>
        </p:nvSpPr>
        <p:spPr/>
        <p:txBody>
          <a:bodyPr/>
          <a:lstStyle/>
          <a:p>
            <a:fld id="{2C410C12-1762-427E-A97B-F0348C94F52E}" type="slidenum">
              <a:rPr lang="en-US" smtClean="0"/>
              <a:t>20</a:t>
            </a:fld>
            <a:endParaRPr lang="en-US"/>
          </a:p>
        </p:txBody>
      </p:sp>
    </p:spTree>
    <p:extLst>
      <p:ext uri="{BB962C8B-B14F-4D97-AF65-F5344CB8AC3E}">
        <p14:creationId xmlns:p14="http://schemas.microsoft.com/office/powerpoint/2010/main" val="2219117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CAD7-F759-4228-8A99-9B8661288AB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0388935-326B-4F9C-B9A5-708F7CD62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542AC0-5499-4C08-9129-2194061DF3AE}"/>
              </a:ext>
            </a:extLst>
          </p:cNvPr>
          <p:cNvSpPr>
            <a:spLocks noGrp="1"/>
          </p:cNvSpPr>
          <p:nvPr>
            <p:ph type="dt" sz="half" idx="10"/>
          </p:nvPr>
        </p:nvSpPr>
        <p:spPr/>
        <p:txBody>
          <a:bodyPr/>
          <a:lstStyle>
            <a:lvl1pPr>
              <a:defRPr>
                <a:latin typeface="Montserrat" panose="00000500000000000000" pitchFamily="2" charset="0"/>
              </a:defRPr>
            </a:lvl1pPr>
          </a:lstStyle>
          <a:p>
            <a:fld id="{77271187-E033-41B3-99C1-097783E3053B}" type="datetimeFigureOut">
              <a:rPr lang="en-US" smtClean="0"/>
              <a:pPr/>
              <a:t>8/30/2023</a:t>
            </a:fld>
            <a:endParaRPr lang="en-US" dirty="0"/>
          </a:p>
        </p:txBody>
      </p:sp>
      <p:sp>
        <p:nvSpPr>
          <p:cNvPr id="5" name="Footer Placeholder 4">
            <a:extLst>
              <a:ext uri="{FF2B5EF4-FFF2-40B4-BE49-F238E27FC236}">
                <a16:creationId xmlns:a16="http://schemas.microsoft.com/office/drawing/2014/main" id="{044E3936-5B04-44BC-9D3A-80549649E25D}"/>
              </a:ext>
            </a:extLst>
          </p:cNvPr>
          <p:cNvSpPr>
            <a:spLocks noGrp="1"/>
          </p:cNvSpPr>
          <p:nvPr>
            <p:ph type="ftr" sz="quarter" idx="11"/>
          </p:nvPr>
        </p:nvSpPr>
        <p:spPr>
          <a:xfrm>
            <a:off x="4038600" y="6356350"/>
            <a:ext cx="4114800" cy="365125"/>
          </a:xfrm>
          <a:prstGeom prst="rect">
            <a:avLst/>
          </a:prstGeom>
        </p:spPr>
        <p:txBody>
          <a:bodyPr/>
          <a:lstStyle>
            <a:lvl1pPr>
              <a:defRPr>
                <a:latin typeface="Montserrat" panose="000005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A586FA7A-5BE9-48D7-89AA-A42F42C625DB}"/>
              </a:ext>
            </a:extLst>
          </p:cNvPr>
          <p:cNvSpPr>
            <a:spLocks noGrp="1"/>
          </p:cNvSpPr>
          <p:nvPr>
            <p:ph type="sldNum" sz="quarter" idx="12"/>
          </p:nvPr>
        </p:nvSpPr>
        <p:spPr/>
        <p:txBody>
          <a:bodyPr/>
          <a:lstStyle>
            <a:lvl1pPr>
              <a:defRPr>
                <a:latin typeface="Montserrat" panose="00000500000000000000" pitchFamily="2" charset="0"/>
              </a:defRPr>
            </a:lvl1pPr>
          </a:lstStyle>
          <a:p>
            <a:fld id="{69BD6345-4F5E-49F6-B434-F0DCA03E58C2}" type="slidenum">
              <a:rPr lang="en-US" smtClean="0"/>
              <a:pPr/>
              <a:t>‹#›</a:t>
            </a:fld>
            <a:endParaRPr lang="en-US" dirty="0"/>
          </a:p>
        </p:txBody>
      </p:sp>
    </p:spTree>
    <p:extLst>
      <p:ext uri="{BB962C8B-B14F-4D97-AF65-F5344CB8AC3E}">
        <p14:creationId xmlns:p14="http://schemas.microsoft.com/office/powerpoint/2010/main" val="219632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04E47-CA9B-4271-A481-C87928F29E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29A852-063C-4E2F-B358-9E4A4FB935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75B7D-08AE-48A6-BE93-0AE67D9CB224}"/>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5" name="Footer Placeholder 4">
            <a:extLst>
              <a:ext uri="{FF2B5EF4-FFF2-40B4-BE49-F238E27FC236}">
                <a16:creationId xmlns:a16="http://schemas.microsoft.com/office/drawing/2014/main" id="{308342A6-AE9E-40F2-8789-1EFAF3EA331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7B61465-1E92-4402-A6A0-62BBFAAE72C1}"/>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2933543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FB0392-2FB0-4CCC-A031-2B1F407F00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97EDBF-3C63-4682-823D-5A60E1533A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29544-F733-4A15-98D2-51E21DBDE631}"/>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5" name="Footer Placeholder 4">
            <a:extLst>
              <a:ext uri="{FF2B5EF4-FFF2-40B4-BE49-F238E27FC236}">
                <a16:creationId xmlns:a16="http://schemas.microsoft.com/office/drawing/2014/main" id="{95FCBEA4-4FA7-4F17-9F45-A35745D4203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3B3B23-820C-4828-88F2-C149E3E373E8}"/>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2201024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854699" y="1162796"/>
            <a:ext cx="9833429" cy="1028700"/>
          </a:xfrm>
          <a:prstGeom prst="rect">
            <a:avLst/>
          </a:prstGeom>
          <a:noFill/>
          <a:ln>
            <a:noFill/>
          </a:ln>
        </p:spPr>
        <p:txBody>
          <a:bodyPr spcFirstLastPara="1" wrap="square" lIns="0" tIns="0" rIns="0" bIns="0" anchor="t" anchorCtr="0">
            <a:noAutofit/>
          </a:bodyPr>
          <a:lstStyle>
            <a:lvl1pPr lvl="0" algn="l">
              <a:lnSpc>
                <a:spcPct val="75000"/>
              </a:lnSpc>
              <a:spcBef>
                <a:spcPts val="0"/>
              </a:spcBef>
              <a:spcAft>
                <a:spcPts val="0"/>
              </a:spcAft>
              <a:buClr>
                <a:srgbClr val="1E22AA"/>
              </a:buClr>
              <a:buSzPts val="36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854699" y="2017946"/>
            <a:ext cx="9833429" cy="3429000"/>
          </a:xfrm>
          <a:prstGeom prst="rect">
            <a:avLst/>
          </a:prstGeom>
          <a:noFill/>
          <a:ln>
            <a:noFill/>
          </a:ln>
        </p:spPr>
        <p:txBody>
          <a:bodyPr spcFirstLastPara="1" wrap="square" lIns="0" tIns="0" rIns="0" bIns="0" anchor="t" anchorCtr="0">
            <a:noAutofit/>
          </a:bodyPr>
          <a:lstStyle>
            <a:lvl1pPr marL="457200" lvl="0" indent="-355600" algn="l">
              <a:lnSpc>
                <a:spcPct val="150000"/>
              </a:lnSpc>
              <a:spcBef>
                <a:spcPts val="1000"/>
              </a:spcBef>
              <a:spcAft>
                <a:spcPts val="0"/>
              </a:spcAft>
              <a:buClr>
                <a:srgbClr val="FF5A5A"/>
              </a:buClr>
              <a:buSzPts val="2000"/>
              <a:buFont typeface="Arial"/>
              <a:buChar char="•"/>
              <a:defRPr sz="2000">
                <a:latin typeface="Arial"/>
                <a:ea typeface="Arial"/>
                <a:cs typeface="Arial"/>
                <a:sym typeface="Arial"/>
              </a:defRPr>
            </a:lvl1pPr>
            <a:lvl2pPr marL="914400" lvl="1" indent="-342900" algn="l">
              <a:lnSpc>
                <a:spcPct val="100000"/>
              </a:lnSpc>
              <a:spcBef>
                <a:spcPts val="499"/>
              </a:spcBef>
              <a:spcAft>
                <a:spcPts val="0"/>
              </a:spcAft>
              <a:buClr>
                <a:srgbClr val="FF5A5A"/>
              </a:buClr>
              <a:buSzPts val="1800"/>
              <a:buFont typeface="Arial"/>
              <a:buChar char="•"/>
              <a:defRPr sz="1800" b="1" i="0">
                <a:solidFill>
                  <a:schemeClr val="accent2"/>
                </a:solidFill>
                <a:latin typeface="Arial"/>
                <a:ea typeface="Arial"/>
                <a:cs typeface="Arial"/>
                <a:sym typeface="Arial"/>
              </a:defRPr>
            </a:lvl2pPr>
            <a:lvl3pPr marL="1371600" lvl="2" indent="-330200" algn="l">
              <a:lnSpc>
                <a:spcPct val="100000"/>
              </a:lnSpc>
              <a:spcBef>
                <a:spcPts val="499"/>
              </a:spcBef>
              <a:spcAft>
                <a:spcPts val="0"/>
              </a:spcAft>
              <a:buClr>
                <a:srgbClr val="FF5A5A"/>
              </a:buClr>
              <a:buSzPts val="1600"/>
              <a:buFont typeface="Arial"/>
              <a:buChar char="•"/>
              <a:defRPr sz="1600">
                <a:latin typeface="Arial"/>
                <a:ea typeface="Arial"/>
                <a:cs typeface="Arial"/>
                <a:sym typeface="Arial"/>
              </a:defRPr>
            </a:lvl3pPr>
            <a:lvl4pPr marL="1828800" lvl="3" indent="-317500" algn="l">
              <a:lnSpc>
                <a:spcPct val="100000"/>
              </a:lnSpc>
              <a:spcBef>
                <a:spcPts val="499"/>
              </a:spcBef>
              <a:spcAft>
                <a:spcPts val="0"/>
              </a:spcAft>
              <a:buClr>
                <a:srgbClr val="FF5A5A"/>
              </a:buClr>
              <a:buSzPts val="1400"/>
              <a:buFont typeface="Arial"/>
              <a:buChar char="•"/>
              <a:defRPr sz="1400">
                <a:latin typeface="Arial"/>
                <a:ea typeface="Arial"/>
                <a:cs typeface="Arial"/>
                <a:sym typeface="Arial"/>
              </a:defRPr>
            </a:lvl4pPr>
            <a:lvl5pPr marL="2286000" lvl="4" indent="-304800" algn="l">
              <a:lnSpc>
                <a:spcPct val="150000"/>
              </a:lnSpc>
              <a:spcBef>
                <a:spcPts val="499"/>
              </a:spcBef>
              <a:spcAft>
                <a:spcPts val="0"/>
              </a:spcAft>
              <a:buClr>
                <a:srgbClr val="FF5A5A"/>
              </a:buClr>
              <a:buSzPts val="1200"/>
              <a:buFont typeface="Arial"/>
              <a:buChar char="•"/>
              <a:defRPr sz="1200">
                <a:latin typeface="Arial"/>
                <a:ea typeface="Arial"/>
                <a:cs typeface="Arial"/>
                <a:sym typeface="Arial"/>
              </a:defRPr>
            </a:lvl5pPr>
            <a:lvl6pPr marL="2743200" lvl="5" indent="-342900" algn="l">
              <a:lnSpc>
                <a:spcPct val="90000"/>
              </a:lnSpc>
              <a:spcBef>
                <a:spcPts val="499"/>
              </a:spcBef>
              <a:spcAft>
                <a:spcPts val="0"/>
              </a:spcAft>
              <a:buClr>
                <a:schemeClr val="dk1"/>
              </a:buClr>
              <a:buSzPts val="1800"/>
              <a:buChar char="•"/>
              <a:defRPr/>
            </a:lvl6pPr>
            <a:lvl7pPr marL="3200400" lvl="6" indent="-342900" algn="l">
              <a:lnSpc>
                <a:spcPct val="90000"/>
              </a:lnSpc>
              <a:spcBef>
                <a:spcPts val="499"/>
              </a:spcBef>
              <a:spcAft>
                <a:spcPts val="0"/>
              </a:spcAft>
              <a:buClr>
                <a:schemeClr val="dk1"/>
              </a:buClr>
              <a:buSzPts val="1800"/>
              <a:buChar char="•"/>
              <a:defRPr/>
            </a:lvl7pPr>
            <a:lvl8pPr marL="3657600" lvl="7" indent="-342900" algn="l">
              <a:lnSpc>
                <a:spcPct val="90000"/>
              </a:lnSpc>
              <a:spcBef>
                <a:spcPts val="499"/>
              </a:spcBef>
              <a:spcAft>
                <a:spcPts val="0"/>
              </a:spcAft>
              <a:buClr>
                <a:schemeClr val="dk1"/>
              </a:buClr>
              <a:buSzPts val="1800"/>
              <a:buChar char="•"/>
              <a:defRPr/>
            </a:lvl8pPr>
            <a:lvl9pPr marL="4114800" lvl="8" indent="-342900" algn="l">
              <a:lnSpc>
                <a:spcPct val="90000"/>
              </a:lnSpc>
              <a:spcBef>
                <a:spcPts val="499"/>
              </a:spcBef>
              <a:spcAft>
                <a:spcPts val="0"/>
              </a:spcAft>
              <a:buClr>
                <a:schemeClr val="dk1"/>
              </a:buClr>
              <a:buSzPts val="1800"/>
              <a:buChar char="•"/>
              <a:defRPr/>
            </a:lvl9pPr>
          </a:lstStyle>
          <a:p>
            <a:endParaRPr/>
          </a:p>
        </p:txBody>
      </p:sp>
      <p:sp>
        <p:nvSpPr>
          <p:cNvPr id="29" name="Google Shape;29;p3"/>
          <p:cNvSpPr txBox="1">
            <a:spLocks noGrp="1"/>
          </p:cNvSpPr>
          <p:nvPr>
            <p:ph type="sldNum" idx="12"/>
          </p:nvPr>
        </p:nvSpPr>
        <p:spPr>
          <a:xfrm>
            <a:off x="11360517" y="6390178"/>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9405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sz="3600">
                <a:latin typeface="Prometo Medium" panose="020B0704030203060203" pitchFamily="34"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Century Gothic" panose="020B0502020202020204" pitchFamily="34" charset="0"/>
              </a:defRPr>
            </a:lvl1p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4212760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025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499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69"/>
        <p:cNvGrpSpPr/>
        <p:nvPr/>
      </p:nvGrpSpPr>
      <p:grpSpPr>
        <a:xfrm>
          <a:off x="0" y="0"/>
          <a:ext cx="0" cy="0"/>
          <a:chOff x="0" y="0"/>
          <a:chExt cx="0" cy="0"/>
        </a:xfrm>
      </p:grpSpPr>
      <p:sp>
        <p:nvSpPr>
          <p:cNvPr id="70" name="Google Shape;70;p12"/>
          <p:cNvSpPr/>
          <p:nvPr/>
        </p:nvSpPr>
        <p:spPr>
          <a:xfrm>
            <a:off x="10239153" y="382772"/>
            <a:ext cx="1743740" cy="4997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 name="Google Shape;71;p12"/>
          <p:cNvSpPr txBox="1">
            <a:spLocks noGrp="1"/>
          </p:cNvSpPr>
          <p:nvPr>
            <p:ph type="sldNum" idx="12"/>
          </p:nvPr>
        </p:nvSpPr>
        <p:spPr>
          <a:xfrm>
            <a:off x="11360517" y="6390178"/>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3"/>
              <a:buFont typeface="Arial"/>
              <a:buNone/>
              <a:defRPr sz="803"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72" name="Google Shape;72;p12"/>
          <p:cNvSpPr/>
          <p:nvPr/>
        </p:nvSpPr>
        <p:spPr>
          <a:xfrm>
            <a:off x="9841783" y="325400"/>
            <a:ext cx="4700433" cy="4700433"/>
          </a:xfrm>
          <a:prstGeom prst="ellipse">
            <a:avLst/>
          </a:prstGeom>
          <a:solidFill>
            <a:srgbClr val="1E22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3" name="Google Shape;73;p12"/>
          <p:cNvPicPr preferRelativeResize="0"/>
          <p:nvPr/>
        </p:nvPicPr>
        <p:blipFill rotWithShape="1">
          <a:blip r:embed="rId2">
            <a:alphaModFix/>
          </a:blip>
          <a:srcRect l="7846" t="34591" r="37010" b="13962"/>
          <a:stretch/>
        </p:blipFill>
        <p:spPr>
          <a:xfrm>
            <a:off x="4943790" y="4437954"/>
            <a:ext cx="2331719" cy="2179388"/>
          </a:xfrm>
          <a:prstGeom prst="rect">
            <a:avLst/>
          </a:prstGeom>
          <a:noFill/>
          <a:ln>
            <a:noFill/>
          </a:ln>
        </p:spPr>
      </p:pic>
      <p:sp>
        <p:nvSpPr>
          <p:cNvPr id="74" name="Google Shape;74;p12"/>
          <p:cNvSpPr txBox="1">
            <a:spLocks noGrp="1"/>
          </p:cNvSpPr>
          <p:nvPr>
            <p:ph type="body" idx="1"/>
          </p:nvPr>
        </p:nvSpPr>
        <p:spPr>
          <a:xfrm>
            <a:off x="846075" y="2302071"/>
            <a:ext cx="4892958" cy="34290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1000"/>
              </a:spcBef>
              <a:spcAft>
                <a:spcPts val="0"/>
              </a:spcAft>
              <a:buClr>
                <a:srgbClr val="FF5A5A"/>
              </a:buClr>
              <a:buSzPts val="2000"/>
              <a:buFont typeface="Arial"/>
              <a:buChar char="•"/>
              <a:defRPr sz="2000">
                <a:latin typeface="Arial"/>
                <a:ea typeface="Arial"/>
                <a:cs typeface="Arial"/>
                <a:sym typeface="Arial"/>
              </a:defRPr>
            </a:lvl1pPr>
            <a:lvl2pPr marL="914400" lvl="1" indent="-342900" algn="l">
              <a:lnSpc>
                <a:spcPct val="100000"/>
              </a:lnSpc>
              <a:spcBef>
                <a:spcPts val="499"/>
              </a:spcBef>
              <a:spcAft>
                <a:spcPts val="0"/>
              </a:spcAft>
              <a:buClr>
                <a:srgbClr val="FF5A5A"/>
              </a:buClr>
              <a:buSzPts val="1800"/>
              <a:buFont typeface="Arial"/>
              <a:buChar char="•"/>
              <a:defRPr sz="1800" b="1" i="0">
                <a:solidFill>
                  <a:schemeClr val="accent2"/>
                </a:solidFill>
                <a:latin typeface="Arial"/>
                <a:ea typeface="Arial"/>
                <a:cs typeface="Arial"/>
                <a:sym typeface="Arial"/>
              </a:defRPr>
            </a:lvl2pPr>
            <a:lvl3pPr marL="1371600" lvl="2" indent="-330200" algn="l">
              <a:lnSpc>
                <a:spcPct val="100000"/>
              </a:lnSpc>
              <a:spcBef>
                <a:spcPts val="499"/>
              </a:spcBef>
              <a:spcAft>
                <a:spcPts val="0"/>
              </a:spcAft>
              <a:buClr>
                <a:srgbClr val="FF5A5A"/>
              </a:buClr>
              <a:buSzPts val="1600"/>
              <a:buFont typeface="Arial"/>
              <a:buChar char="•"/>
              <a:defRPr sz="1600">
                <a:latin typeface="Arial"/>
                <a:ea typeface="Arial"/>
                <a:cs typeface="Arial"/>
                <a:sym typeface="Arial"/>
              </a:defRPr>
            </a:lvl3pPr>
            <a:lvl4pPr marL="1828800" lvl="3" indent="-317500" algn="l">
              <a:lnSpc>
                <a:spcPct val="100000"/>
              </a:lnSpc>
              <a:spcBef>
                <a:spcPts val="499"/>
              </a:spcBef>
              <a:spcAft>
                <a:spcPts val="0"/>
              </a:spcAft>
              <a:buClr>
                <a:srgbClr val="FF5A5A"/>
              </a:buClr>
              <a:buSzPts val="1400"/>
              <a:buFont typeface="Arial"/>
              <a:buChar char="•"/>
              <a:defRPr sz="1400">
                <a:latin typeface="Arial"/>
                <a:ea typeface="Arial"/>
                <a:cs typeface="Arial"/>
                <a:sym typeface="Arial"/>
              </a:defRPr>
            </a:lvl4pPr>
            <a:lvl5pPr marL="2286000" lvl="4" indent="-304800" algn="l">
              <a:lnSpc>
                <a:spcPct val="150000"/>
              </a:lnSpc>
              <a:spcBef>
                <a:spcPts val="499"/>
              </a:spcBef>
              <a:spcAft>
                <a:spcPts val="0"/>
              </a:spcAft>
              <a:buClr>
                <a:srgbClr val="FF5A5A"/>
              </a:buClr>
              <a:buSzPts val="1200"/>
              <a:buFont typeface="Arial"/>
              <a:buChar char="•"/>
              <a:defRPr sz="1200">
                <a:latin typeface="Arial"/>
                <a:ea typeface="Arial"/>
                <a:cs typeface="Arial"/>
                <a:sym typeface="Arial"/>
              </a:defRPr>
            </a:lvl5pPr>
            <a:lvl6pPr marL="2743200" lvl="5" indent="-342900" algn="l">
              <a:lnSpc>
                <a:spcPct val="90000"/>
              </a:lnSpc>
              <a:spcBef>
                <a:spcPts val="499"/>
              </a:spcBef>
              <a:spcAft>
                <a:spcPts val="0"/>
              </a:spcAft>
              <a:buClr>
                <a:schemeClr val="dk1"/>
              </a:buClr>
              <a:buSzPts val="1800"/>
              <a:buChar char="•"/>
              <a:defRPr/>
            </a:lvl6pPr>
            <a:lvl7pPr marL="3200400" lvl="6" indent="-342900" algn="l">
              <a:lnSpc>
                <a:spcPct val="90000"/>
              </a:lnSpc>
              <a:spcBef>
                <a:spcPts val="499"/>
              </a:spcBef>
              <a:spcAft>
                <a:spcPts val="0"/>
              </a:spcAft>
              <a:buClr>
                <a:schemeClr val="dk1"/>
              </a:buClr>
              <a:buSzPts val="1800"/>
              <a:buChar char="•"/>
              <a:defRPr/>
            </a:lvl7pPr>
            <a:lvl8pPr marL="3657600" lvl="7" indent="-342900" algn="l">
              <a:lnSpc>
                <a:spcPct val="90000"/>
              </a:lnSpc>
              <a:spcBef>
                <a:spcPts val="499"/>
              </a:spcBef>
              <a:spcAft>
                <a:spcPts val="0"/>
              </a:spcAft>
              <a:buClr>
                <a:schemeClr val="dk1"/>
              </a:buClr>
              <a:buSzPts val="1800"/>
              <a:buChar char="•"/>
              <a:defRPr/>
            </a:lvl8pPr>
            <a:lvl9pPr marL="4114800" lvl="8" indent="-342900" algn="l">
              <a:lnSpc>
                <a:spcPct val="90000"/>
              </a:lnSpc>
              <a:spcBef>
                <a:spcPts val="499"/>
              </a:spcBef>
              <a:spcAft>
                <a:spcPts val="0"/>
              </a:spcAft>
              <a:buClr>
                <a:schemeClr val="dk1"/>
              </a:buClr>
              <a:buSzPts val="1800"/>
              <a:buChar char="•"/>
              <a:defRPr/>
            </a:lvl9pPr>
          </a:lstStyle>
          <a:p>
            <a:endParaRPr/>
          </a:p>
        </p:txBody>
      </p:sp>
      <p:sp>
        <p:nvSpPr>
          <p:cNvPr id="75" name="Google Shape;75;p12"/>
          <p:cNvSpPr>
            <a:spLocks noGrp="1"/>
          </p:cNvSpPr>
          <p:nvPr>
            <p:ph type="pic" idx="2"/>
          </p:nvPr>
        </p:nvSpPr>
        <p:spPr>
          <a:xfrm>
            <a:off x="6109398" y="1432831"/>
            <a:ext cx="5687367" cy="4324874"/>
          </a:xfrm>
          <a:prstGeom prst="rect">
            <a:avLst/>
          </a:prstGeom>
          <a:gradFill>
            <a:gsLst>
              <a:gs pos="0">
                <a:srgbClr val="D8D8D8"/>
              </a:gs>
              <a:gs pos="99000">
                <a:srgbClr val="BFBFBF"/>
              </a:gs>
              <a:gs pos="100000">
                <a:srgbClr val="BFBFBF"/>
              </a:gs>
            </a:gsLst>
            <a:lin ang="5400000" scaled="0"/>
          </a:gra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50000"/>
              </a:lnSpc>
              <a:spcBef>
                <a:spcPts val="499"/>
              </a:spcBef>
              <a:spcAft>
                <a:spcPts val="0"/>
              </a:spcAft>
              <a:buClr>
                <a:srgbClr val="FF5A5A"/>
              </a:buClr>
              <a:buSzPts val="1200"/>
              <a:buFont typeface="Arial"/>
              <a:buNone/>
              <a:defRPr sz="1200" b="0" i="0" u="none" strike="noStrike" cap="none">
                <a:solidFill>
                  <a:srgbClr val="FF5A5A"/>
                </a:solidFill>
                <a:latin typeface="Arial"/>
                <a:ea typeface="Arial"/>
                <a:cs typeface="Arial"/>
                <a:sym typeface="Arial"/>
              </a:defRPr>
            </a:lvl2pPr>
            <a:lvl3pPr marR="0" lvl="2" algn="l" rtl="0">
              <a:lnSpc>
                <a:spcPct val="150000"/>
              </a:lnSpc>
              <a:spcBef>
                <a:spcPts val="499"/>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R="0" lvl="3" algn="l" rtl="0">
              <a:lnSpc>
                <a:spcPct val="150000"/>
              </a:lnSpc>
              <a:spcBef>
                <a:spcPts val="499"/>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R="0" lvl="4" algn="l" rtl="0">
              <a:lnSpc>
                <a:spcPct val="150000"/>
              </a:lnSpc>
              <a:spcBef>
                <a:spcPts val="499"/>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R="0" lvl="5"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 name="Google Shape;76;p12"/>
          <p:cNvSpPr txBox="1">
            <a:spLocks noGrp="1"/>
          </p:cNvSpPr>
          <p:nvPr>
            <p:ph type="title"/>
          </p:nvPr>
        </p:nvSpPr>
        <p:spPr>
          <a:xfrm>
            <a:off x="846074" y="1051047"/>
            <a:ext cx="5069272" cy="1028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1E22AA"/>
              </a:buClr>
              <a:buSzPts val="3600"/>
              <a:buFont typeface="Arial"/>
              <a:buNone/>
              <a:defRPr sz="3600" i="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3955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F71052-DA50-4B4B-8DFB-1DABC7DF992D}"/>
              </a:ext>
            </a:extLst>
          </p:cNvPr>
          <p:cNvSpPr/>
          <p:nvPr userDrawn="1"/>
        </p:nvSpPr>
        <p:spPr>
          <a:xfrm>
            <a:off x="10239153" y="382772"/>
            <a:ext cx="1743740" cy="49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 name="Slide Number Placeholder 2"/>
          <p:cNvSpPr>
            <a:spLocks noGrp="1"/>
          </p:cNvSpPr>
          <p:nvPr>
            <p:ph type="sldNum" sz="quarter" idx="10"/>
          </p:nvPr>
        </p:nvSpPr>
        <p:spPr/>
        <p:txBody>
          <a:bodyPr/>
          <a:lstStyle>
            <a:lvl1pPr>
              <a:defRPr>
                <a:latin typeface="Century Gothic" panose="020B0502020202020204" pitchFamily="34" charset="0"/>
              </a:defRPr>
            </a:lvl1pPr>
          </a:lstStyle>
          <a:p>
            <a:fld id="{D8D877B3-D348-4611-9BDB-C5374591D951}" type="slidenum">
              <a:rPr lang="en-US" smtClean="0"/>
              <a:pPr/>
              <a:t>‹#›</a:t>
            </a:fld>
            <a:endParaRPr lang="en-US" dirty="0"/>
          </a:p>
        </p:txBody>
      </p:sp>
      <p:sp>
        <p:nvSpPr>
          <p:cNvPr id="6" name="Oval 5">
            <a:extLst>
              <a:ext uri="{FF2B5EF4-FFF2-40B4-BE49-F238E27FC236}">
                <a16:creationId xmlns:a16="http://schemas.microsoft.com/office/drawing/2014/main" id="{DB817CDA-7B77-AB40-BB83-5A74ECA3C43C}"/>
              </a:ext>
            </a:extLst>
          </p:cNvPr>
          <p:cNvSpPr/>
          <p:nvPr userDrawn="1"/>
        </p:nvSpPr>
        <p:spPr>
          <a:xfrm>
            <a:off x="9841783" y="325400"/>
            <a:ext cx="4700433" cy="4700433"/>
          </a:xfrm>
          <a:prstGeom prst="ellipse">
            <a:avLst/>
          </a:prstGeom>
          <a:solidFill>
            <a:srgbClr val="1E2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pic>
        <p:nvPicPr>
          <p:cNvPr id="7" name="Picture Placeholder 4">
            <a:extLst>
              <a:ext uri="{FF2B5EF4-FFF2-40B4-BE49-F238E27FC236}">
                <a16:creationId xmlns:a16="http://schemas.microsoft.com/office/drawing/2014/main" id="{DF4CBD03-A70F-1748-A3E3-DA22AF751C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848" t="34591" r="37010" b="13962"/>
          <a:stretch/>
        </p:blipFill>
        <p:spPr>
          <a:xfrm>
            <a:off x="4943790" y="4437954"/>
            <a:ext cx="2331719" cy="2179388"/>
          </a:xfrm>
          <a:prstGeom prst="rect">
            <a:avLst/>
          </a:prstGeom>
          <a:noFill/>
        </p:spPr>
      </p:pic>
      <p:sp>
        <p:nvSpPr>
          <p:cNvPr id="12" name="Content Placeholder 2">
            <a:extLst>
              <a:ext uri="{FF2B5EF4-FFF2-40B4-BE49-F238E27FC236}">
                <a16:creationId xmlns:a16="http://schemas.microsoft.com/office/drawing/2014/main" id="{D1C1B83B-3828-BC4C-8CF0-14A7E57C9618}"/>
              </a:ext>
            </a:extLst>
          </p:cNvPr>
          <p:cNvSpPr>
            <a:spLocks noGrp="1"/>
          </p:cNvSpPr>
          <p:nvPr>
            <p:ph idx="1"/>
          </p:nvPr>
        </p:nvSpPr>
        <p:spPr>
          <a:xfrm>
            <a:off x="846075" y="2302071"/>
            <a:ext cx="4892958" cy="3429000"/>
          </a:xfrm>
          <a:prstGeom prst="rect">
            <a:avLst/>
          </a:prstGeom>
        </p:spPr>
        <p:txBody>
          <a:bodyPr wrap="square"/>
          <a:lstStyle>
            <a:lvl1pPr marL="295275" indent="-295275">
              <a:lnSpc>
                <a:spcPct val="100000"/>
              </a:lnSpc>
              <a:buClr>
                <a:srgbClr val="FF5A5A"/>
              </a:buClr>
              <a:buFont typeface="Arial" panose="020B0604020202020204" pitchFamily="34" charset="0"/>
              <a:buChar char="•"/>
              <a:tabLst/>
              <a:defRPr sz="2000" b="1">
                <a:solidFill>
                  <a:schemeClr val="bg2"/>
                </a:solidFill>
                <a:latin typeface="Century Gothic" panose="020B0502020202020204" pitchFamily="34" charset="0"/>
              </a:defRPr>
            </a:lvl1pPr>
            <a:lvl2pPr marL="517525" indent="-168275">
              <a:lnSpc>
                <a:spcPct val="100000"/>
              </a:lnSpc>
              <a:buClr>
                <a:srgbClr val="FF5A5A"/>
              </a:buClr>
              <a:buFont typeface="Arial" panose="020B0604020202020204" pitchFamily="34" charset="0"/>
              <a:buChar char="•"/>
              <a:tabLst/>
              <a:defRPr sz="1800" b="0" i="0">
                <a:solidFill>
                  <a:schemeClr val="bg2"/>
                </a:solidFill>
                <a:latin typeface="Century Gothic" panose="020B0502020202020204" pitchFamily="34" charset="0"/>
              </a:defRPr>
            </a:lvl2pPr>
            <a:lvl3pPr marL="687388" indent="-169863">
              <a:lnSpc>
                <a:spcPct val="100000"/>
              </a:lnSpc>
              <a:buClr>
                <a:srgbClr val="FF5A5A"/>
              </a:buClr>
              <a:buFont typeface="Arial" panose="020B0604020202020204" pitchFamily="34" charset="0"/>
              <a:buChar char="•"/>
              <a:tabLst/>
              <a:defRPr sz="1600">
                <a:solidFill>
                  <a:schemeClr val="bg2"/>
                </a:solidFill>
                <a:latin typeface="Century Gothic" panose="020B0502020202020204" pitchFamily="34" charset="0"/>
              </a:defRPr>
            </a:lvl3pPr>
            <a:lvl4pPr marL="866775" indent="-179388">
              <a:lnSpc>
                <a:spcPct val="100000"/>
              </a:lnSpc>
              <a:buClr>
                <a:srgbClr val="FF5A5A"/>
              </a:buClr>
              <a:buFont typeface="Arial" panose="020B0604020202020204" pitchFamily="34" charset="0"/>
              <a:buChar char="•"/>
              <a:tabLst/>
              <a:defRPr sz="1400">
                <a:solidFill>
                  <a:schemeClr val="bg2"/>
                </a:solidFill>
                <a:latin typeface="Century Gothic" panose="020B0502020202020204" pitchFamily="34" charset="0"/>
              </a:defRPr>
            </a:lvl4pPr>
            <a:lvl5pPr marL="1036638" indent="-169863">
              <a:lnSpc>
                <a:spcPct val="150000"/>
              </a:lnSpc>
              <a:buClr>
                <a:srgbClr val="FF5A5A"/>
              </a:buClr>
              <a:buFont typeface="Arial" panose="020B0604020202020204" pitchFamily="34" charset="0"/>
              <a:buChar char="•"/>
              <a:tabLst/>
              <a:defRPr sz="1200">
                <a:solidFill>
                  <a:schemeClr val="bg2"/>
                </a:solidFill>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3">
            <a:extLst>
              <a:ext uri="{FF2B5EF4-FFF2-40B4-BE49-F238E27FC236}">
                <a16:creationId xmlns:a16="http://schemas.microsoft.com/office/drawing/2014/main" id="{29E5534A-D5FE-9440-AE5B-B141C578A7C5}"/>
              </a:ext>
            </a:extLst>
          </p:cNvPr>
          <p:cNvSpPr>
            <a:spLocks noGrp="1"/>
          </p:cNvSpPr>
          <p:nvPr>
            <p:ph type="pic" sz="quarter" idx="11"/>
          </p:nvPr>
        </p:nvSpPr>
        <p:spPr>
          <a:xfrm>
            <a:off x="6109398" y="1432831"/>
            <a:ext cx="5687367" cy="4324874"/>
          </a:xfrm>
          <a:gradFill>
            <a:gsLst>
              <a:gs pos="0">
                <a:schemeClr val="bg1">
                  <a:lumMod val="85000"/>
                </a:schemeClr>
              </a:gs>
              <a:gs pos="99000">
                <a:schemeClr val="bg1">
                  <a:lumMod val="75000"/>
                </a:schemeClr>
              </a:gs>
            </a:gsLst>
            <a:lin ang="5400000" scaled="1"/>
          </a:gradFill>
        </p:spPr>
        <p:txBody>
          <a:bodyPr anchor="ctr">
            <a:normAutofit/>
          </a:bodyPr>
          <a:lstStyle>
            <a:lvl1pPr algn="ctr">
              <a:defRPr sz="1200">
                <a:latin typeface="Century Gothic" panose="020B0502020202020204" pitchFamily="34" charset="0"/>
              </a:defRPr>
            </a:lvl1pPr>
          </a:lstStyle>
          <a:p>
            <a:endParaRPr lang="en-US" dirty="0"/>
          </a:p>
        </p:txBody>
      </p:sp>
      <p:sp>
        <p:nvSpPr>
          <p:cNvPr id="14" name="Title 1">
            <a:extLst>
              <a:ext uri="{FF2B5EF4-FFF2-40B4-BE49-F238E27FC236}">
                <a16:creationId xmlns:a16="http://schemas.microsoft.com/office/drawing/2014/main" id="{2C581AF7-14F2-A444-B73B-0A2E5A896822}"/>
              </a:ext>
            </a:extLst>
          </p:cNvPr>
          <p:cNvSpPr>
            <a:spLocks noGrp="1"/>
          </p:cNvSpPr>
          <p:nvPr>
            <p:ph type="title" hasCustomPrompt="1"/>
          </p:nvPr>
        </p:nvSpPr>
        <p:spPr>
          <a:xfrm>
            <a:off x="846074" y="1051047"/>
            <a:ext cx="5069272" cy="1028700"/>
          </a:xfrm>
        </p:spPr>
        <p:txBody>
          <a:bodyPr/>
          <a:lstStyle>
            <a:lvl1pPr>
              <a:lnSpc>
                <a:spcPct val="100000"/>
              </a:lnSpc>
              <a:defRPr sz="3600" i="1">
                <a:latin typeface="Prometo Medium" panose="020B0704030203060203" pitchFamily="34" charset="0"/>
              </a:defRPr>
            </a:lvl1pPr>
          </a:lstStyle>
          <a:p>
            <a:r>
              <a:rPr lang="en-US" dirty="0"/>
              <a:t>Click To Edit Master Title Style</a:t>
            </a:r>
          </a:p>
        </p:txBody>
      </p:sp>
    </p:spTree>
    <p:extLst>
      <p:ext uri="{BB962C8B-B14F-4D97-AF65-F5344CB8AC3E}">
        <p14:creationId xmlns:p14="http://schemas.microsoft.com/office/powerpoint/2010/main" val="3655786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 Custom Layout">
  <p:cSld name="5 Custom Layout">
    <p:bg>
      <p:bgPr>
        <a:solidFill>
          <a:srgbClr val="1E22AA"/>
        </a:solidFill>
        <a:effectLst/>
      </p:bgPr>
    </p:bg>
    <p:spTree>
      <p:nvGrpSpPr>
        <p:cNvPr id="1" name="Shape 16"/>
        <p:cNvGrpSpPr/>
        <p:nvPr/>
      </p:nvGrpSpPr>
      <p:grpSpPr>
        <a:xfrm>
          <a:off x="0" y="0"/>
          <a:ext cx="0" cy="0"/>
          <a:chOff x="0" y="0"/>
          <a:chExt cx="0" cy="0"/>
        </a:xfrm>
      </p:grpSpPr>
      <p:sp>
        <p:nvSpPr>
          <p:cNvPr id="18" name="Google Shape;18;p2"/>
          <p:cNvSpPr/>
          <p:nvPr/>
        </p:nvSpPr>
        <p:spPr>
          <a:xfrm>
            <a:off x="11432327" y="6318703"/>
            <a:ext cx="370114" cy="37011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19;p2"/>
          <p:cNvSpPr txBox="1">
            <a:spLocks noGrp="1"/>
          </p:cNvSpPr>
          <p:nvPr>
            <p:ph type="sldNum" idx="12"/>
          </p:nvPr>
        </p:nvSpPr>
        <p:spPr>
          <a:xfrm>
            <a:off x="11360517" y="6390178"/>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803"/>
              <a:buFont typeface="Arial"/>
              <a:buNone/>
              <a:defRPr sz="803" b="0" i="0" u="none" strike="noStrike" cap="none">
                <a:solidFill>
                  <a:schemeClr val="accen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3"/>
              <a:buFont typeface="Arial"/>
              <a:buNone/>
              <a:defRPr sz="803" b="0" i="0" u="none" strike="noStrike" cap="none">
                <a:solidFill>
                  <a:schemeClr val="accen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3"/>
              <a:buFont typeface="Arial"/>
              <a:buNone/>
              <a:defRPr sz="803" b="0" i="0" u="none" strike="noStrike" cap="none">
                <a:solidFill>
                  <a:schemeClr val="accen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3"/>
              <a:buFont typeface="Arial"/>
              <a:buNone/>
              <a:defRPr sz="803" b="0" i="0" u="none" strike="noStrike" cap="none">
                <a:solidFill>
                  <a:schemeClr val="accen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3"/>
              <a:buFont typeface="Arial"/>
              <a:buNone/>
              <a:defRPr sz="803" b="0" i="0" u="none" strike="noStrike" cap="none">
                <a:solidFill>
                  <a:schemeClr val="accen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3"/>
              <a:buFont typeface="Arial"/>
              <a:buNone/>
              <a:defRPr sz="803" b="0" i="0" u="none" strike="noStrike" cap="none">
                <a:solidFill>
                  <a:schemeClr val="accen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3"/>
              <a:buFont typeface="Arial"/>
              <a:buNone/>
              <a:defRPr sz="803" b="0" i="0" u="none" strike="noStrike" cap="none">
                <a:solidFill>
                  <a:schemeClr val="accen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3"/>
              <a:buFont typeface="Arial"/>
              <a:buNone/>
              <a:defRPr sz="803" b="0" i="0" u="none" strike="noStrike" cap="none">
                <a:solidFill>
                  <a:schemeClr val="accen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3"/>
              <a:buFont typeface="Arial"/>
              <a:buNone/>
              <a:defRPr sz="803" b="0" i="0" u="none" strike="noStrike" cap="none">
                <a:solidFill>
                  <a:schemeClr val="accen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20" name="Google Shape;20;p2"/>
          <p:cNvPicPr preferRelativeResize="0"/>
          <p:nvPr/>
        </p:nvPicPr>
        <p:blipFill rotWithShape="1">
          <a:blip r:embed="rId2">
            <a:alphaModFix/>
          </a:blip>
          <a:srcRect l="7926" t="32270" r="25073" b="730"/>
          <a:stretch/>
        </p:blipFill>
        <p:spPr>
          <a:xfrm rot="6494833">
            <a:off x="9161506" y="6011454"/>
            <a:ext cx="2169322" cy="2172422"/>
          </a:xfrm>
          <a:prstGeom prst="ellipse">
            <a:avLst/>
          </a:prstGeom>
          <a:noFill/>
          <a:ln>
            <a:noFill/>
          </a:ln>
        </p:spPr>
      </p:pic>
      <p:pic>
        <p:nvPicPr>
          <p:cNvPr id="21" name="Google Shape;21;p2"/>
          <p:cNvPicPr preferRelativeResize="0"/>
          <p:nvPr/>
        </p:nvPicPr>
        <p:blipFill rotWithShape="1">
          <a:blip r:embed="rId3">
            <a:alphaModFix/>
          </a:blip>
          <a:srcRect l="61904" t="8701" r="13091" b="66296"/>
          <a:stretch/>
        </p:blipFill>
        <p:spPr>
          <a:xfrm>
            <a:off x="4101399" y="354496"/>
            <a:ext cx="1714398" cy="1716847"/>
          </a:xfrm>
          <a:prstGeom prst="ellipse">
            <a:avLst/>
          </a:prstGeom>
          <a:noFill/>
          <a:ln>
            <a:noFill/>
          </a:ln>
        </p:spPr>
      </p:pic>
      <p:pic>
        <p:nvPicPr>
          <p:cNvPr id="22" name="Google Shape;22;p2"/>
          <p:cNvPicPr preferRelativeResize="0"/>
          <p:nvPr/>
        </p:nvPicPr>
        <p:blipFill rotWithShape="1">
          <a:blip r:embed="rId4">
            <a:alphaModFix/>
          </a:blip>
          <a:srcRect l="33852" t="13974" r="16052" b="35931"/>
          <a:stretch/>
        </p:blipFill>
        <p:spPr>
          <a:xfrm rot="5400000">
            <a:off x="7088050" y="-1544331"/>
            <a:ext cx="2612092" cy="2615824"/>
          </a:xfrm>
          <a:prstGeom prst="ellipse">
            <a:avLst/>
          </a:prstGeom>
          <a:noFill/>
          <a:ln>
            <a:noFill/>
          </a:ln>
        </p:spPr>
      </p:pic>
      <p:pic>
        <p:nvPicPr>
          <p:cNvPr id="23" name="Google Shape;23;p2"/>
          <p:cNvPicPr preferRelativeResize="0"/>
          <p:nvPr/>
        </p:nvPicPr>
        <p:blipFill rotWithShape="1">
          <a:blip r:embed="rId5">
            <a:alphaModFix/>
          </a:blip>
          <a:srcRect t="20875" r="20871"/>
          <a:stretch/>
        </p:blipFill>
        <p:spPr>
          <a:xfrm rot="2700000">
            <a:off x="-1290358" y="-1242955"/>
            <a:ext cx="3878838" cy="3884379"/>
          </a:xfrm>
          <a:prstGeom prst="ellipse">
            <a:avLst/>
          </a:prstGeom>
          <a:noFill/>
          <a:ln>
            <a:noFill/>
          </a:ln>
        </p:spPr>
      </p:pic>
      <p:pic>
        <p:nvPicPr>
          <p:cNvPr id="24" name="Google Shape;24;p2"/>
          <p:cNvPicPr preferRelativeResize="0"/>
          <p:nvPr/>
        </p:nvPicPr>
        <p:blipFill rotWithShape="1">
          <a:blip r:embed="rId6">
            <a:alphaModFix/>
          </a:blip>
          <a:srcRect l="28178" t="28178"/>
          <a:stretch/>
        </p:blipFill>
        <p:spPr>
          <a:xfrm rot="-1420918">
            <a:off x="10124394" y="835410"/>
            <a:ext cx="3878838" cy="3884380"/>
          </a:xfrm>
          <a:prstGeom prst="ellipse">
            <a:avLst/>
          </a:prstGeom>
          <a:noFill/>
          <a:ln>
            <a:noFill/>
          </a:ln>
        </p:spPr>
      </p:pic>
    </p:spTree>
    <p:extLst>
      <p:ext uri="{BB962C8B-B14F-4D97-AF65-F5344CB8AC3E}">
        <p14:creationId xmlns:p14="http://schemas.microsoft.com/office/powerpoint/2010/main" val="2940894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C296-5859-41C8-8831-782C0DCF59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A75AE-C57B-405C-B8E9-93EEBA288E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10EAA-6BE4-4FD5-8CA8-5309C65488C9}"/>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5" name="Footer Placeholder 4">
            <a:extLst>
              <a:ext uri="{FF2B5EF4-FFF2-40B4-BE49-F238E27FC236}">
                <a16:creationId xmlns:a16="http://schemas.microsoft.com/office/drawing/2014/main" id="{59D9858E-3B21-47CE-A994-4DEC5BFB7C4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3CAFE87-546A-4C7E-B13A-47B9959035CB}"/>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313824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9DA6-137E-4EC2-AF72-3CB3579218C9}"/>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5844562C-6780-47DD-96B7-1BE48E37D1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FC08CF-3ADE-4E7C-BE23-1BFA95DDB91D}"/>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5" name="Footer Placeholder 4">
            <a:extLst>
              <a:ext uri="{FF2B5EF4-FFF2-40B4-BE49-F238E27FC236}">
                <a16:creationId xmlns:a16="http://schemas.microsoft.com/office/drawing/2014/main" id="{E6C35E3E-24B5-4BFE-992C-FE1EEB3005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147A37F-DDDC-4CB5-9432-9BB503E7CE7C}"/>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3636719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DF5-FB68-4936-9737-4247691D47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0A543-B90E-470C-9F02-2188D44EB2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E6ADE5-6828-4CB1-BE61-F8FC8D8C09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EC8C1E-CB83-4BC3-8347-BD5476B17377}"/>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6" name="Footer Placeholder 5">
            <a:extLst>
              <a:ext uri="{FF2B5EF4-FFF2-40B4-BE49-F238E27FC236}">
                <a16:creationId xmlns:a16="http://schemas.microsoft.com/office/drawing/2014/main" id="{93215559-20BC-416D-81F2-65DDC29366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07E949E-27DA-44CA-8BA0-73B16F3EB83E}"/>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386458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B46F-F58A-4E07-9A30-8901DA52DD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B3C590-CF30-4278-A1A6-7A96948F54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91EA70-B0F7-49B4-BDAD-E1A1E00D0F41}"/>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E84153C-39CF-4343-852F-ACFF0EBC0F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35C25A-447F-4DC5-9964-F8D97740CE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FC825A-DBF9-4BCE-B056-B3A0A5AAFA77}"/>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8" name="Footer Placeholder 7">
            <a:extLst>
              <a:ext uri="{FF2B5EF4-FFF2-40B4-BE49-F238E27FC236}">
                <a16:creationId xmlns:a16="http://schemas.microsoft.com/office/drawing/2014/main" id="{EA8D29B1-8E7B-4C55-9DB6-B404CE7019D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BD1263E-B06A-4F23-A071-C78E2C4C0E68}"/>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315145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2ABF-F562-4CF0-8C0E-9A2DF2A549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02DC2B-3FEB-438B-A3E9-A599A35A87B2}"/>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4" name="Footer Placeholder 3">
            <a:extLst>
              <a:ext uri="{FF2B5EF4-FFF2-40B4-BE49-F238E27FC236}">
                <a16:creationId xmlns:a16="http://schemas.microsoft.com/office/drawing/2014/main" id="{BDF3A539-C07A-4634-AA97-019D84E3CD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697C95-3D6A-4952-AE0B-FD933CE2C0AC}"/>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1673055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8E6D38-79F6-4D91-AFC3-A87907C83DE8}"/>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3" name="Footer Placeholder 2">
            <a:extLst>
              <a:ext uri="{FF2B5EF4-FFF2-40B4-BE49-F238E27FC236}">
                <a16:creationId xmlns:a16="http://schemas.microsoft.com/office/drawing/2014/main" id="{560B3BCD-55E4-4839-B53B-D45D0DDE41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D3CBE3A-4E16-4525-81C8-0BB2465DC4FB}"/>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370282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2A16-0109-4FAA-8A7A-78D65AA19D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3D2C7E-48AF-46F2-8F0C-BD71AE2FB5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63140F-4DE2-4D3C-9BF1-53804E38D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05067C-2251-4D19-8145-25C77587E67D}"/>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6" name="Footer Placeholder 5">
            <a:extLst>
              <a:ext uri="{FF2B5EF4-FFF2-40B4-BE49-F238E27FC236}">
                <a16:creationId xmlns:a16="http://schemas.microsoft.com/office/drawing/2014/main" id="{6B61DDE1-1A69-41DD-9D81-F7A9C12CC4E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E56C9F2-6747-4047-8296-3862EF37C4EB}"/>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1084461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D86E-1D4E-4E45-8AC5-C8AC2259D41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61529A9-B253-442A-A037-CE89E9602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9A0BA1-4EB9-40A0-A193-C2E5FF8E1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FEF00F-414A-4E5C-8191-31EB0B11E893}"/>
              </a:ext>
            </a:extLst>
          </p:cNvPr>
          <p:cNvSpPr>
            <a:spLocks noGrp="1"/>
          </p:cNvSpPr>
          <p:nvPr>
            <p:ph type="dt" sz="half" idx="10"/>
          </p:nvPr>
        </p:nvSpPr>
        <p:spPr/>
        <p:txBody>
          <a:bodyPr/>
          <a:lstStyle/>
          <a:p>
            <a:fld id="{77271187-E033-41B3-99C1-097783E3053B}" type="datetimeFigureOut">
              <a:rPr lang="en-US" smtClean="0"/>
              <a:t>8/30/2023</a:t>
            </a:fld>
            <a:endParaRPr lang="en-US"/>
          </a:p>
        </p:txBody>
      </p:sp>
      <p:sp>
        <p:nvSpPr>
          <p:cNvPr id="6" name="Footer Placeholder 5">
            <a:extLst>
              <a:ext uri="{FF2B5EF4-FFF2-40B4-BE49-F238E27FC236}">
                <a16:creationId xmlns:a16="http://schemas.microsoft.com/office/drawing/2014/main" id="{1C0B760E-575B-4C83-95DF-79F553E5ACE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07EB299-0544-466B-BFBD-66E07D22BBA7}"/>
              </a:ext>
            </a:extLst>
          </p:cNvPr>
          <p:cNvSpPr>
            <a:spLocks noGrp="1"/>
          </p:cNvSpPr>
          <p:nvPr>
            <p:ph type="sldNum" sz="quarter" idx="12"/>
          </p:nvPr>
        </p:nvSpPr>
        <p:spPr/>
        <p:txBody>
          <a:bodyPr/>
          <a:lstStyle/>
          <a:p>
            <a:fld id="{69BD6345-4F5E-49F6-B434-F0DCA03E58C2}" type="slidenum">
              <a:rPr lang="en-US" smtClean="0"/>
              <a:t>‹#›</a:t>
            </a:fld>
            <a:endParaRPr lang="en-US"/>
          </a:p>
        </p:txBody>
      </p:sp>
    </p:spTree>
    <p:extLst>
      <p:ext uri="{BB962C8B-B14F-4D97-AF65-F5344CB8AC3E}">
        <p14:creationId xmlns:p14="http://schemas.microsoft.com/office/powerpoint/2010/main" val="222563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6D67A5-E7A5-48C7-8358-365D47C7FFA0}"/>
              </a:ext>
            </a:extLst>
          </p:cNvPr>
          <p:cNvSpPr/>
          <p:nvPr userDrawn="1"/>
        </p:nvSpPr>
        <p:spPr>
          <a:xfrm>
            <a:off x="0" y="1"/>
            <a:ext cx="12192000" cy="6857999"/>
          </a:xfrm>
          <a:prstGeom prst="rect">
            <a:avLst/>
          </a:prstGeom>
          <a:gradFill flip="none" rotWithShape="1">
            <a:gsLst>
              <a:gs pos="67000">
                <a:schemeClr val="bg1"/>
              </a:gs>
              <a:gs pos="90000">
                <a:schemeClr val="bg1">
                  <a:lumMod val="85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InflateTop">
              <a:avLst/>
            </a:prstTxWarp>
          </a:bodyPr>
          <a:lstStyle/>
          <a:p>
            <a:pPr algn="ctr"/>
            <a:endParaRPr lang="en-US" dirty="0"/>
          </a:p>
        </p:txBody>
      </p:sp>
      <p:sp>
        <p:nvSpPr>
          <p:cNvPr id="15" name="Rectangle 14">
            <a:extLst>
              <a:ext uri="{FF2B5EF4-FFF2-40B4-BE49-F238E27FC236}">
                <a16:creationId xmlns:a16="http://schemas.microsoft.com/office/drawing/2014/main" id="{C3490A56-167C-421E-A54E-26E0A107DF7A}"/>
              </a:ext>
            </a:extLst>
          </p:cNvPr>
          <p:cNvSpPr/>
          <p:nvPr userDrawn="1"/>
        </p:nvSpPr>
        <p:spPr>
          <a:xfrm>
            <a:off x="0" y="6287046"/>
            <a:ext cx="12192000" cy="511674"/>
          </a:xfrm>
          <a:prstGeom prst="rect">
            <a:avLst/>
          </a:prstGeom>
          <a:solidFill>
            <a:srgbClr val="B21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646A773-B76D-49D4-AF80-9E81C80CC69F}"/>
              </a:ext>
            </a:extLst>
          </p:cNvPr>
          <p:cNvSpPr/>
          <p:nvPr userDrawn="1"/>
        </p:nvSpPr>
        <p:spPr>
          <a:xfrm>
            <a:off x="0" y="6356350"/>
            <a:ext cx="12192000" cy="501650"/>
          </a:xfrm>
          <a:prstGeom prst="rect">
            <a:avLst/>
          </a:prstGeom>
          <a:gradFill flip="none" rotWithShape="1">
            <a:gsLst>
              <a:gs pos="50000">
                <a:srgbClr val="06486D"/>
              </a:gs>
              <a:gs pos="8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9DB446-5E1F-4353-A24A-C71595DE8D0F}"/>
              </a:ext>
            </a:extLst>
          </p:cNvPr>
          <p:cNvSpPr/>
          <p:nvPr userDrawn="1"/>
        </p:nvSpPr>
        <p:spPr>
          <a:xfrm>
            <a:off x="10583333" y="6356350"/>
            <a:ext cx="1608667" cy="501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C44A587-764D-469F-B606-2229B8B95C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10EF393-C445-4578-8D9C-5F83EC37D9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3F2221C-7BE3-4930-B6F5-E11CE3F42D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71187-E033-41B3-99C1-097783E3053B}" type="datetimeFigureOut">
              <a:rPr lang="en-US" smtClean="0"/>
              <a:t>8/30/2023</a:t>
            </a:fld>
            <a:endParaRPr lang="en-US"/>
          </a:p>
        </p:txBody>
      </p:sp>
      <p:sp>
        <p:nvSpPr>
          <p:cNvPr id="6" name="Slide Number Placeholder 5">
            <a:extLst>
              <a:ext uri="{FF2B5EF4-FFF2-40B4-BE49-F238E27FC236}">
                <a16:creationId xmlns:a16="http://schemas.microsoft.com/office/drawing/2014/main" id="{96B694D3-234E-4E5B-9CDD-549146594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D6345-4F5E-49F6-B434-F0DCA03E58C2}" type="slidenum">
              <a:rPr lang="en-US" smtClean="0"/>
              <a:t>‹#›</a:t>
            </a:fld>
            <a:endParaRPr lang="en-US"/>
          </a:p>
        </p:txBody>
      </p:sp>
      <p:pic>
        <p:nvPicPr>
          <p:cNvPr id="11" name="Picture 10">
            <a:extLst>
              <a:ext uri="{FF2B5EF4-FFF2-40B4-BE49-F238E27FC236}">
                <a16:creationId xmlns:a16="http://schemas.microsoft.com/office/drawing/2014/main" id="{950BF96E-526C-4A02-BF4A-9E16726A5BFD}"/>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504973" y="6403390"/>
            <a:ext cx="1467501" cy="407569"/>
          </a:xfrm>
          <a:prstGeom prst="rect">
            <a:avLst/>
          </a:prstGeom>
        </p:spPr>
      </p:pic>
      <p:sp>
        <p:nvSpPr>
          <p:cNvPr id="16" name="TextBox 15">
            <a:extLst>
              <a:ext uri="{FF2B5EF4-FFF2-40B4-BE49-F238E27FC236}">
                <a16:creationId xmlns:a16="http://schemas.microsoft.com/office/drawing/2014/main" id="{2FB689D2-9527-4792-838A-7CBCCBAD625D}"/>
              </a:ext>
            </a:extLst>
          </p:cNvPr>
          <p:cNvSpPr txBox="1"/>
          <p:nvPr userDrawn="1"/>
        </p:nvSpPr>
        <p:spPr>
          <a:xfrm>
            <a:off x="838200" y="6353928"/>
            <a:ext cx="10515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dirty="0">
                <a:ln>
                  <a:solidFill>
                    <a:schemeClr val="tx1"/>
                  </a:solidFill>
                </a:ln>
                <a:solidFill>
                  <a:schemeClr val="bg1"/>
                </a:solidFill>
                <a:effectLst>
                  <a:outerShdw blurRad="50800" dist="38100" dir="2700000" algn="tl" rotWithShape="0">
                    <a:prstClr val="black">
                      <a:alpha val="40000"/>
                    </a:prstClr>
                  </a:outerShdw>
                </a:effectLst>
                <a:latin typeface="Eras Bold ITC" panose="020B0907030504020204" pitchFamily="34" charset="0"/>
              </a:rPr>
              <a:t>QUALITY BY DESIGN - NEMSIS ANNUAL MEETING 2023</a:t>
            </a:r>
          </a:p>
        </p:txBody>
      </p:sp>
      <p:pic>
        <p:nvPicPr>
          <p:cNvPr id="24" name="Picture 23">
            <a:extLst>
              <a:ext uri="{FF2B5EF4-FFF2-40B4-BE49-F238E27FC236}">
                <a16:creationId xmlns:a16="http://schemas.microsoft.com/office/drawing/2014/main" id="{96504F0C-F385-4F10-A803-9B1BCD0E9A49}"/>
              </a:ext>
            </a:extLst>
          </p:cNvPr>
          <p:cNvPicPr>
            <a:picLocks noChangeAspect="1"/>
          </p:cNvPicPr>
          <p:nvPr userDrawn="1"/>
        </p:nvPicPr>
        <p:blipFill rotWithShape="1">
          <a:blip r:embed="rId21">
            <a:extLst>
              <a:ext uri="{28A0092B-C50C-407E-A947-70E740481C1C}">
                <a14:useLocalDpi xmlns:a14="http://schemas.microsoft.com/office/drawing/2010/main" val="0"/>
              </a:ext>
            </a:extLst>
          </a:blip>
          <a:srcRect t="-1" b="26537"/>
          <a:stretch/>
        </p:blipFill>
        <p:spPr>
          <a:xfrm>
            <a:off x="259244" y="5758984"/>
            <a:ext cx="1536283" cy="1099016"/>
          </a:xfrm>
          <a:prstGeom prst="rect">
            <a:avLst/>
          </a:prstGeom>
        </p:spPr>
      </p:pic>
      <p:pic>
        <p:nvPicPr>
          <p:cNvPr id="5" name="Picture 4" descr="IHE">
            <a:extLst>
              <a:ext uri="{FF2B5EF4-FFF2-40B4-BE49-F238E27FC236}">
                <a16:creationId xmlns:a16="http://schemas.microsoft.com/office/drawing/2014/main" id="{C2E980BE-92D7-9568-9267-A5BF85A64A8C}"/>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661004" y="5774805"/>
            <a:ext cx="1271752" cy="457200"/>
          </a:xfrm>
          <a:prstGeom prst="rect">
            <a:avLst/>
          </a:prstGeom>
        </p:spPr>
      </p:pic>
      <p:sp>
        <p:nvSpPr>
          <p:cNvPr id="9" name="TextBox 8">
            <a:extLst>
              <a:ext uri="{FF2B5EF4-FFF2-40B4-BE49-F238E27FC236}">
                <a16:creationId xmlns:a16="http://schemas.microsoft.com/office/drawing/2014/main" id="{D5EABD7E-D256-E6D0-4588-A1F071AAE83A}"/>
              </a:ext>
            </a:extLst>
          </p:cNvPr>
          <p:cNvSpPr txBox="1"/>
          <p:nvPr userDrawn="1"/>
        </p:nvSpPr>
        <p:spPr>
          <a:xfrm>
            <a:off x="3636818" y="5939160"/>
            <a:ext cx="4918364" cy="369332"/>
          </a:xfrm>
          <a:prstGeom prst="rect">
            <a:avLst/>
          </a:prstGeom>
          <a:noFill/>
        </p:spPr>
        <p:txBody>
          <a:bodyPr wrap="square" rtlCol="0">
            <a:spAutoFit/>
          </a:bodyPr>
          <a:lstStyle/>
          <a:p>
            <a:pPr algn="ctr"/>
            <a:r>
              <a:rPr lang="en-US" sz="1800" kern="1200" dirty="0">
                <a:ln>
                  <a:solidFill>
                    <a:schemeClr val="tx1"/>
                  </a:solidFill>
                </a:ln>
                <a:solidFill>
                  <a:schemeClr val="bg1"/>
                </a:solidFill>
                <a:effectLst>
                  <a:outerShdw blurRad="50800" dist="38100" dir="2700000" algn="tl" rotWithShape="0">
                    <a:prstClr val="black">
                      <a:alpha val="40000"/>
                    </a:prstClr>
                  </a:outerShdw>
                </a:effectLst>
                <a:latin typeface="Eras Bold ITC" panose="020B0907030504020204" pitchFamily="34" charset="0"/>
                <a:ea typeface="+mn-ea"/>
                <a:cs typeface="+mn-cs"/>
              </a:rPr>
              <a:t>EMS INTEROPERABILITY WORKSHOP</a:t>
            </a:r>
          </a:p>
        </p:txBody>
      </p:sp>
    </p:spTree>
    <p:extLst>
      <p:ext uri="{BB962C8B-B14F-4D97-AF65-F5344CB8AC3E}">
        <p14:creationId xmlns:p14="http://schemas.microsoft.com/office/powerpoint/2010/main" val="15645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urldefense.proofpoint.com/v2/url?u=https-3A__cvent.me_zz7xrM&amp;d=DwMFaQ&amp;c=JHHkSQuaqwDHGORnIQuaBw&amp;r=Au04JVcNQeHbxM8VVVNE30vIoJaknxqc5FbQ88rDhm0&amp;m=uhZ6nI8bgNfFyV4iYfGQBq9NkgjVvtMapRUJ3EPvDIiW2EvoWeMtHALkKZk8Qc4V&amp;s=JgfuwB_pjQzTFtC0JO-FJ3JkyMqZy-cINH2Lh2Gdi0I&amp;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urldefense.proofpoint.com/v2/url?u=https-3A__cvent.me_ErB9nv&amp;d=DwMFaQ&amp;c=JHHkSQuaqwDHGORnIQuaBw&amp;r=Au04JVcNQeHbxM8VVVNE30vIoJaknxqc5FbQ88rDhm0&amp;m=uhZ6nI8bgNfFyV4iYfGQBq9NkgjVvtMapRUJ3EPvDIiW2EvoWeMtHALkKZk8Qc4V&amp;s=CZ5er05T2Qy-acLxVXWFJMV3zPN0qShUB4BywUw7acA&amp;e=" TargetMode="Externa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image" Target="../media/image34.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2.jpg"/><Relationship Id="rId11" Type="http://schemas.openxmlformats.org/officeDocument/2006/relationships/image" Target="../media/image33.png"/><Relationship Id="rId5" Type="http://schemas.openxmlformats.org/officeDocument/2006/relationships/image" Target="../media/image37.png"/><Relationship Id="rId15" Type="http://schemas.openxmlformats.org/officeDocument/2006/relationships/image" Target="../media/image43.png"/><Relationship Id="rId10" Type="http://schemas.openxmlformats.org/officeDocument/2006/relationships/image" Target="../media/image41.png"/><Relationship Id="rId4" Type="http://schemas.openxmlformats.org/officeDocument/2006/relationships/image" Target="../media/image10.jpg"/><Relationship Id="rId9" Type="http://schemas.openxmlformats.org/officeDocument/2006/relationships/image" Target="../media/image40.jp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IHE/EM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iheusa.org/learnmore.asp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iheusa.org/ebook.aspx" TargetMode="External"/><Relationship Id="rId4" Type="http://schemas.openxmlformats.org/officeDocument/2006/relationships/hyperlink" Target="https://www.ihe.net/testing/conformity-assessment/"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CCAF-06A1-27C9-2C70-FA9BA1FAC30D}"/>
              </a:ext>
            </a:extLst>
          </p:cNvPr>
          <p:cNvSpPr>
            <a:spLocks noGrp="1"/>
          </p:cNvSpPr>
          <p:nvPr>
            <p:ph type="ctrTitle"/>
          </p:nvPr>
        </p:nvSpPr>
        <p:spPr/>
        <p:txBody>
          <a:bodyPr/>
          <a:lstStyle/>
          <a:p>
            <a:r>
              <a:rPr lang="en-US" dirty="0"/>
              <a:t>EMS Interoperability Workshop</a:t>
            </a:r>
          </a:p>
        </p:txBody>
      </p:sp>
      <p:sp>
        <p:nvSpPr>
          <p:cNvPr id="3" name="Subtitle 2">
            <a:extLst>
              <a:ext uri="{FF2B5EF4-FFF2-40B4-BE49-F238E27FC236}">
                <a16:creationId xmlns:a16="http://schemas.microsoft.com/office/drawing/2014/main" id="{E288C6A5-D7F7-D0EF-46E5-400BB8C80A6E}"/>
              </a:ext>
            </a:extLst>
          </p:cNvPr>
          <p:cNvSpPr>
            <a:spLocks noGrp="1"/>
          </p:cNvSpPr>
          <p:nvPr>
            <p:ph type="subTitle" idx="1"/>
          </p:nvPr>
        </p:nvSpPr>
        <p:spPr/>
        <p:txBody>
          <a:bodyPr/>
          <a:lstStyle/>
          <a:p>
            <a:r>
              <a:rPr lang="en-US" dirty="0"/>
              <a:t>August 22, 2023</a:t>
            </a:r>
          </a:p>
        </p:txBody>
      </p:sp>
    </p:spTree>
    <p:extLst>
      <p:ext uri="{BB962C8B-B14F-4D97-AF65-F5344CB8AC3E}">
        <p14:creationId xmlns:p14="http://schemas.microsoft.com/office/powerpoint/2010/main" val="3593316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HE Process Workflow Diagram">
            <a:extLst>
              <a:ext uri="{FF2B5EF4-FFF2-40B4-BE49-F238E27FC236}">
                <a16:creationId xmlns:a16="http://schemas.microsoft.com/office/drawing/2014/main" id="{89D8EE7E-C9B6-470B-A8AA-EEE83E427E9B}"/>
              </a:ext>
            </a:extLst>
          </p:cNvPr>
          <p:cNvPicPr>
            <a:picLocks noChangeAspect="1" noChangeArrowheads="1"/>
          </p:cNvPicPr>
          <p:nvPr/>
        </p:nvPicPr>
        <p:blipFill rotWithShape="1">
          <a:blip r:embed="rId2"/>
          <a:srcRect l="4253" t="3002" r="8184" b="2815"/>
          <a:stretch/>
        </p:blipFill>
        <p:spPr bwMode="auto">
          <a:xfrm>
            <a:off x="3761874" y="528387"/>
            <a:ext cx="8210549" cy="4781551"/>
          </a:xfrm>
          <a:prstGeom prst="rect">
            <a:avLst/>
          </a:prstGeom>
          <a:noFill/>
        </p:spPr>
      </p:pic>
      <p:sp>
        <p:nvSpPr>
          <p:cNvPr id="2" name="TextBox 1"/>
          <p:cNvSpPr txBox="1"/>
          <p:nvPr/>
        </p:nvSpPr>
        <p:spPr>
          <a:xfrm>
            <a:off x="166324" y="858768"/>
            <a:ext cx="3430088" cy="4524315"/>
          </a:xfrm>
          <a:prstGeom prst="rect">
            <a:avLst/>
          </a:prstGeom>
          <a:noFill/>
        </p:spPr>
        <p:txBody>
          <a:bodyPr wrap="square" rtlCol="0">
            <a:spAutoFit/>
          </a:bodyPr>
          <a:lstStyle/>
          <a:p>
            <a:r>
              <a:rPr lang="en-US" sz="2400" dirty="0"/>
              <a:t>IHE Processes Translate </a:t>
            </a:r>
            <a:r>
              <a:rPr lang="en-US" sz="2400" dirty="0">
                <a:solidFill>
                  <a:srgbClr val="FF7C80"/>
                </a:solidFill>
              </a:rPr>
              <a:t>User Needs</a:t>
            </a:r>
            <a:r>
              <a:rPr lang="en-US" sz="2400" dirty="0"/>
              <a:t> into freely available, industry supported </a:t>
            </a:r>
            <a:r>
              <a:rPr lang="en-US" sz="2400" dirty="0">
                <a:solidFill>
                  <a:schemeClr val="accent3"/>
                </a:solidFill>
              </a:rPr>
              <a:t>Technical Frameworks</a:t>
            </a:r>
          </a:p>
          <a:p>
            <a:r>
              <a:rPr lang="en-US" sz="2400" dirty="0">
                <a:solidFill>
                  <a:schemeClr val="accent3"/>
                </a:solidFill>
              </a:rPr>
              <a:t> </a:t>
            </a:r>
          </a:p>
          <a:p>
            <a:r>
              <a:rPr lang="en-US" sz="2400" dirty="0"/>
              <a:t>Implementers are supported by global interoperability testing events focused on market suppliers and system developers</a:t>
            </a:r>
          </a:p>
        </p:txBody>
      </p:sp>
    </p:spTree>
    <p:extLst>
      <p:ext uri="{BB962C8B-B14F-4D97-AF65-F5344CB8AC3E}">
        <p14:creationId xmlns:p14="http://schemas.microsoft.com/office/powerpoint/2010/main" val="243984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99AB-5C01-D08D-9610-D1C62C7E555C}"/>
              </a:ext>
            </a:extLst>
          </p:cNvPr>
          <p:cNvSpPr>
            <a:spLocks noGrp="1"/>
          </p:cNvSpPr>
          <p:nvPr>
            <p:ph type="title"/>
          </p:nvPr>
        </p:nvSpPr>
        <p:spPr>
          <a:xfrm>
            <a:off x="442157" y="1080281"/>
            <a:ext cx="9718707" cy="804333"/>
          </a:xfrm>
        </p:spPr>
        <p:txBody>
          <a:bodyPr>
            <a:normAutofit fontScale="90000"/>
          </a:bodyPr>
          <a:lstStyle/>
          <a:p>
            <a:r>
              <a:rPr lang="en-US" b="1" i="0" dirty="0">
                <a:effectLst/>
                <a:latin typeface="proxima-nova"/>
              </a:rPr>
              <a:t>Path to Production</a:t>
            </a:r>
            <a:br>
              <a:rPr lang="en-US" b="1" i="0" dirty="0">
                <a:effectLst/>
                <a:latin typeface="proxima-nova"/>
              </a:rPr>
            </a:br>
            <a:br>
              <a:rPr lang="en-US" b="1" i="0" dirty="0">
                <a:effectLst/>
                <a:latin typeface="proxima-nova"/>
              </a:rPr>
            </a:br>
            <a:endParaRPr lang="en-US" dirty="0"/>
          </a:p>
        </p:txBody>
      </p:sp>
      <p:sp>
        <p:nvSpPr>
          <p:cNvPr id="4" name="Content Placeholder 3">
            <a:extLst>
              <a:ext uri="{FF2B5EF4-FFF2-40B4-BE49-F238E27FC236}">
                <a16:creationId xmlns:a16="http://schemas.microsoft.com/office/drawing/2014/main" id="{54AFE796-9946-AE17-73A8-910CD789B184}"/>
              </a:ext>
            </a:extLst>
          </p:cNvPr>
          <p:cNvSpPr>
            <a:spLocks noGrp="1"/>
          </p:cNvSpPr>
          <p:nvPr>
            <p:ph idx="1"/>
          </p:nvPr>
        </p:nvSpPr>
        <p:spPr>
          <a:xfrm>
            <a:off x="446809" y="1280137"/>
            <a:ext cx="7543015" cy="4412872"/>
          </a:xfrm>
        </p:spPr>
        <p:txBody>
          <a:bodyPr>
            <a:normAutofit fontScale="62500" lnSpcReduction="20000"/>
          </a:bodyPr>
          <a:lstStyle/>
          <a:p>
            <a:pPr marL="0" indent="0">
              <a:lnSpc>
                <a:spcPct val="120000"/>
              </a:lnSpc>
              <a:spcBef>
                <a:spcPts val="0"/>
              </a:spcBef>
              <a:buNone/>
            </a:pPr>
            <a:endParaRPr lang="en-US" sz="4667" dirty="0">
              <a:latin typeface="Calibri" panose="020F0502020204030204" pitchFamily="34" charset="0"/>
              <a:ea typeface="Calibri" panose="020F0502020204030204" pitchFamily="34" charset="0"/>
            </a:endParaRPr>
          </a:p>
          <a:p>
            <a:pPr marL="0" indent="0">
              <a:lnSpc>
                <a:spcPct val="120000"/>
              </a:lnSpc>
              <a:spcBef>
                <a:spcPts val="0"/>
              </a:spcBef>
              <a:buNone/>
            </a:pPr>
            <a:r>
              <a:rPr lang="en-US" sz="4667" b="1" u="sng" dirty="0">
                <a:solidFill>
                  <a:srgbClr val="1A2026"/>
                </a:solidFill>
                <a:latin typeface="Helvetica" panose="020B0604020202020204" pitchFamily="34" charset="0"/>
                <a:ea typeface="Calibri" panose="020F0502020204030204" pitchFamily="34" charset="0"/>
                <a:hlinkClick r:id="rId3"/>
              </a:rPr>
              <a:t>IHE USA’s Path to Production Series</a:t>
            </a:r>
            <a:r>
              <a:rPr lang="en-US" sz="4667" u="sng" dirty="0">
                <a:solidFill>
                  <a:srgbClr val="1A2026"/>
                </a:solidFill>
                <a:latin typeface="Helvetica" panose="020B0604020202020204" pitchFamily="34" charset="0"/>
                <a:ea typeface="Calibri" panose="020F0502020204030204" pitchFamily="34" charset="0"/>
                <a:hlinkClick r:id="rId3"/>
              </a:rPr>
              <a:t> </a:t>
            </a:r>
            <a:r>
              <a:rPr lang="en-US" sz="4667" dirty="0">
                <a:solidFill>
                  <a:srgbClr val="1A2026"/>
                </a:solidFill>
                <a:latin typeface="Helvetica" panose="020B0604020202020204" pitchFamily="34" charset="0"/>
                <a:ea typeface="Calibri" panose="020F0502020204030204" pitchFamily="34" charset="0"/>
              </a:rPr>
              <a:t>is a use case-focused digital event where healthcare-focused organizations at all levels of maturity can </a:t>
            </a:r>
            <a:r>
              <a:rPr lang="en-US" sz="4667" b="1" dirty="0">
                <a:solidFill>
                  <a:srgbClr val="1A2026"/>
                </a:solidFill>
                <a:latin typeface="Helvetica" panose="020B0604020202020204" pitchFamily="34" charset="0"/>
                <a:ea typeface="Calibri" panose="020F0502020204030204" pitchFamily="34" charset="0"/>
              </a:rPr>
              <a:t>learn more about key interoperability challenges </a:t>
            </a:r>
            <a:r>
              <a:rPr lang="en-US" sz="4667" dirty="0">
                <a:solidFill>
                  <a:srgbClr val="1A2026"/>
                </a:solidFill>
                <a:latin typeface="Helvetica" panose="020B0604020202020204" pitchFamily="34" charset="0"/>
                <a:ea typeface="Calibri" panose="020F0502020204030204" pitchFamily="34" charset="0"/>
              </a:rPr>
              <a:t>and </a:t>
            </a:r>
            <a:r>
              <a:rPr lang="en-US" sz="4667" b="1" dirty="0">
                <a:solidFill>
                  <a:srgbClr val="1A2026"/>
                </a:solidFill>
                <a:latin typeface="Helvetica" panose="020B0604020202020204" pitchFamily="34" charset="0"/>
                <a:ea typeface="Calibri" panose="020F0502020204030204" pitchFamily="34" charset="0"/>
              </a:rPr>
              <a:t>how to deploy interoperability leveraging existing standards and technologies</a:t>
            </a:r>
            <a:r>
              <a:rPr lang="en-US" sz="4667" dirty="0">
                <a:solidFill>
                  <a:srgbClr val="1A2026"/>
                </a:solidFill>
                <a:latin typeface="Helvetica" panose="020B0604020202020204" pitchFamily="34" charset="0"/>
                <a:ea typeface="Calibri" panose="020F0502020204030204" pitchFamily="34" charset="0"/>
              </a:rPr>
              <a:t>. </a:t>
            </a:r>
          </a:p>
          <a:p>
            <a:pPr marL="0" indent="0">
              <a:lnSpc>
                <a:spcPct val="120000"/>
              </a:lnSpc>
              <a:spcBef>
                <a:spcPts val="0"/>
              </a:spcBef>
              <a:buNone/>
            </a:pPr>
            <a:endParaRPr lang="en-US" sz="4667" dirty="0">
              <a:solidFill>
                <a:srgbClr val="1A2026"/>
              </a:solidFill>
              <a:latin typeface="Helvetica" panose="020B0604020202020204" pitchFamily="34" charset="0"/>
              <a:ea typeface="Calibri" panose="020F0502020204030204" pitchFamily="34" charset="0"/>
            </a:endParaRPr>
          </a:p>
          <a:p>
            <a:pPr marL="0" indent="0">
              <a:spcBef>
                <a:spcPts val="0"/>
              </a:spcBef>
              <a:buNone/>
            </a:pPr>
            <a:r>
              <a:rPr lang="en-US" sz="2400" dirty="0">
                <a:solidFill>
                  <a:srgbClr val="1A2026"/>
                </a:solidFill>
                <a:latin typeface="Helvetica" panose="020B0604020202020204" pitchFamily="34" charset="0"/>
                <a:ea typeface="Calibri" panose="020F0502020204030204" pitchFamily="34" charset="0"/>
              </a:rPr>
              <a:t> </a:t>
            </a:r>
            <a:endParaRPr lang="en-US" sz="2400" dirty="0">
              <a:latin typeface="Calibri" panose="020F0502020204030204" pitchFamily="34" charset="0"/>
              <a:ea typeface="Calibri" panose="020F0502020204030204" pitchFamily="34" charset="0"/>
            </a:endParaRPr>
          </a:p>
        </p:txBody>
      </p:sp>
      <p:pic>
        <p:nvPicPr>
          <p:cNvPr id="3076" name="Picture 4" descr="nemsis logo">
            <a:extLst>
              <a:ext uri="{FF2B5EF4-FFF2-40B4-BE49-F238E27FC236}">
                <a16:creationId xmlns:a16="http://schemas.microsoft.com/office/drawing/2014/main" id="{6CA70BEF-CB62-A27B-C0CF-A6A0EF41F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823" y="197612"/>
            <a:ext cx="3834892" cy="7669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1A0281A-BBED-6FFF-557D-FCC71122E764}"/>
              </a:ext>
            </a:extLst>
          </p:cNvPr>
          <p:cNvPicPr>
            <a:picLocks noChangeAspect="1"/>
          </p:cNvPicPr>
          <p:nvPr/>
        </p:nvPicPr>
        <p:blipFill>
          <a:blip r:embed="rId5"/>
          <a:stretch>
            <a:fillRect/>
          </a:stretch>
        </p:blipFill>
        <p:spPr>
          <a:xfrm>
            <a:off x="8701986" y="2250141"/>
            <a:ext cx="3490015" cy="4607859"/>
          </a:xfrm>
          <a:prstGeom prst="rect">
            <a:avLst/>
          </a:prstGeom>
        </p:spPr>
      </p:pic>
    </p:spTree>
    <p:extLst>
      <p:ext uri="{BB962C8B-B14F-4D97-AF65-F5344CB8AC3E}">
        <p14:creationId xmlns:p14="http://schemas.microsoft.com/office/powerpoint/2010/main" val="260591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360517" y="6390178"/>
            <a:ext cx="513735" cy="227164"/>
          </a:xfrm>
        </p:spPr>
        <p:txBody>
          <a:bodyPr/>
          <a:lstStyle/>
          <a:p>
            <a:fld id="{D8D877B3-D348-4611-9BDB-C5374591D951}" type="slidenum">
              <a:rPr lang="en-US" smtClean="0"/>
              <a:pPr/>
              <a:t>12</a:t>
            </a:fld>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4921" t="3711" r="20829"/>
          <a:stretch/>
        </p:blipFill>
        <p:spPr>
          <a:xfrm>
            <a:off x="6611332" y="0"/>
            <a:ext cx="5580668" cy="6858000"/>
          </a:xfrm>
          <a:prstGeom prst="rect">
            <a:avLst/>
          </a:prstGeom>
        </p:spPr>
      </p:pic>
      <p:sp>
        <p:nvSpPr>
          <p:cNvPr id="7" name="TextBox 6">
            <a:extLst>
              <a:ext uri="{FF2B5EF4-FFF2-40B4-BE49-F238E27FC236}">
                <a16:creationId xmlns:a16="http://schemas.microsoft.com/office/drawing/2014/main" id="{C2F435AD-7B89-4F72-AF9C-32C4B1D91EA2}"/>
              </a:ext>
            </a:extLst>
          </p:cNvPr>
          <p:cNvSpPr txBox="1"/>
          <p:nvPr/>
        </p:nvSpPr>
        <p:spPr>
          <a:xfrm>
            <a:off x="461383" y="456817"/>
            <a:ext cx="6014830" cy="5509200"/>
          </a:xfrm>
          <a:prstGeom prst="rect">
            <a:avLst/>
          </a:prstGeom>
          <a:noFill/>
        </p:spPr>
        <p:txBody>
          <a:bodyPr wrap="square" rtlCol="0">
            <a:spAutoFit/>
          </a:bodyPr>
          <a:lstStyle/>
          <a:p>
            <a:r>
              <a:rPr lang="en-US" sz="4000" b="1" i="1" dirty="0">
                <a:solidFill>
                  <a:srgbClr val="217AA0"/>
                </a:solidFill>
              </a:rPr>
              <a:t>A Closer Look </a:t>
            </a:r>
          </a:p>
          <a:p>
            <a:r>
              <a:rPr lang="en-US" sz="3200" i="1" dirty="0">
                <a:solidFill>
                  <a:srgbClr val="217AA0"/>
                </a:solidFill>
              </a:rPr>
              <a:t>at the Moving Parts that Make Interoperability Happen:</a:t>
            </a:r>
          </a:p>
          <a:p>
            <a:endParaRPr lang="en-US" sz="3200" i="1" dirty="0">
              <a:solidFill>
                <a:srgbClr val="217AA0"/>
              </a:solidFill>
            </a:endParaRPr>
          </a:p>
          <a:p>
            <a:pPr marL="800100" lvl="1" indent="-342900">
              <a:buFont typeface="Arial" panose="020B0604020202020204" pitchFamily="34" charset="0"/>
              <a:buChar char="•"/>
            </a:pPr>
            <a:r>
              <a:rPr lang="en-US" sz="2400" dirty="0">
                <a:solidFill>
                  <a:srgbClr val="217AA0"/>
                </a:solidFill>
              </a:rPr>
              <a:t>Who all needs to be involved?</a:t>
            </a:r>
          </a:p>
          <a:p>
            <a:pPr marL="800100" lvl="1" indent="-342900">
              <a:buFont typeface="Arial" panose="020B0604020202020204" pitchFamily="34" charset="0"/>
              <a:buChar char="•"/>
            </a:pPr>
            <a:r>
              <a:rPr lang="en-US" sz="2400" dirty="0">
                <a:solidFill>
                  <a:srgbClr val="217AA0"/>
                </a:solidFill>
              </a:rPr>
              <a:t>What makes health data move?</a:t>
            </a:r>
          </a:p>
          <a:p>
            <a:pPr marL="800100" lvl="1" indent="-342900">
              <a:buFont typeface="Arial" panose="020B0604020202020204" pitchFamily="34" charset="0"/>
              <a:buChar char="•"/>
            </a:pPr>
            <a:r>
              <a:rPr lang="en-US" sz="2400" dirty="0">
                <a:solidFill>
                  <a:srgbClr val="217AA0"/>
                </a:solidFill>
              </a:rPr>
              <a:t>Where are we getting stuck?</a:t>
            </a:r>
          </a:p>
          <a:p>
            <a:pPr marL="800100" lvl="1" indent="-342900">
              <a:buFont typeface="Arial" panose="020B0604020202020204" pitchFamily="34" charset="0"/>
              <a:buChar char="•"/>
            </a:pPr>
            <a:r>
              <a:rPr lang="en-US" sz="2400" dirty="0">
                <a:solidFill>
                  <a:srgbClr val="217AA0"/>
                </a:solidFill>
              </a:rPr>
              <a:t>What don’t we know?</a:t>
            </a:r>
          </a:p>
          <a:p>
            <a:pPr marL="800100" lvl="1" indent="-342900">
              <a:buFont typeface="Arial" panose="020B0604020202020204" pitchFamily="34" charset="0"/>
              <a:buChar char="•"/>
            </a:pPr>
            <a:r>
              <a:rPr lang="en-US" sz="2400" dirty="0">
                <a:solidFill>
                  <a:srgbClr val="217AA0"/>
                </a:solidFill>
              </a:rPr>
              <a:t>What are practical next steps that can be taken today?</a:t>
            </a:r>
          </a:p>
          <a:p>
            <a:pPr lvl="1"/>
            <a:endParaRPr lang="en-US" sz="2400" dirty="0">
              <a:solidFill>
                <a:srgbClr val="217AA0"/>
              </a:solidFill>
            </a:endParaRPr>
          </a:p>
          <a:p>
            <a:pPr lvl="1"/>
            <a:endParaRPr lang="en-US" sz="2400" dirty="0">
              <a:solidFill>
                <a:srgbClr val="217AA0"/>
              </a:solidFill>
            </a:endParaRPr>
          </a:p>
          <a:p>
            <a:pPr lvl="1"/>
            <a:r>
              <a:rPr lang="en-US" sz="2400" i="1" dirty="0">
                <a:solidFill>
                  <a:srgbClr val="217AA0"/>
                </a:solidFill>
              </a:rPr>
              <a:t>Interoperability is more than technology!</a:t>
            </a:r>
          </a:p>
        </p:txBody>
      </p:sp>
    </p:spTree>
    <p:extLst>
      <p:ext uri="{BB962C8B-B14F-4D97-AF65-F5344CB8AC3E}">
        <p14:creationId xmlns:p14="http://schemas.microsoft.com/office/powerpoint/2010/main" val="1158452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Rectangle 1">
            <a:extLst>
              <a:ext uri="{FF2B5EF4-FFF2-40B4-BE49-F238E27FC236}">
                <a16:creationId xmlns:a16="http://schemas.microsoft.com/office/drawing/2014/main" id="{E77429A7-87BF-4498-ADA2-77A090C19C58}"/>
              </a:ext>
            </a:extLst>
          </p:cNvPr>
          <p:cNvSpPr/>
          <p:nvPr/>
        </p:nvSpPr>
        <p:spPr>
          <a:xfrm>
            <a:off x="0" y="85987"/>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10">
              <a:buClr>
                <a:srgbClr val="000000"/>
              </a:buClr>
            </a:pPr>
            <a:endParaRPr lang="en-US" sz="1867" kern="0" dirty="0">
              <a:solidFill>
                <a:srgbClr val="FFFFFF"/>
              </a:solidFill>
              <a:latin typeface="Arial"/>
              <a:sym typeface="Arial"/>
            </a:endParaRPr>
          </a:p>
        </p:txBody>
      </p:sp>
      <p:sp>
        <p:nvSpPr>
          <p:cNvPr id="145" name="Google Shape;145;p2"/>
          <p:cNvSpPr txBox="1">
            <a:spLocks noGrp="1"/>
          </p:cNvSpPr>
          <p:nvPr>
            <p:ph type="title"/>
          </p:nvPr>
        </p:nvSpPr>
        <p:spPr>
          <a:xfrm>
            <a:off x="363788" y="239502"/>
            <a:ext cx="12843181" cy="812631"/>
          </a:xfrm>
          <a:prstGeom prst="rect">
            <a:avLst/>
          </a:prstGeom>
          <a:noFill/>
          <a:ln>
            <a:noFill/>
          </a:ln>
        </p:spPr>
        <p:txBody>
          <a:bodyPr spcFirstLastPara="1" vert="horz" wrap="square" lIns="0" tIns="60933" rIns="121900" bIns="60933" rtlCol="0" anchor="ctr" anchorCtr="0">
            <a:normAutofit/>
          </a:bodyPr>
          <a:lstStyle/>
          <a:p>
            <a:pPr>
              <a:buSzPts val="2400"/>
            </a:pPr>
            <a:r>
              <a:rPr lang="en-US" sz="4400" dirty="0"/>
              <a:t>IHE USA’s Path to Production Series</a:t>
            </a:r>
            <a:endParaRPr sz="4400" dirty="0"/>
          </a:p>
        </p:txBody>
      </p:sp>
      <p:sp>
        <p:nvSpPr>
          <p:cNvPr id="6" name="Oval 5">
            <a:extLst>
              <a:ext uri="{FF2B5EF4-FFF2-40B4-BE49-F238E27FC236}">
                <a16:creationId xmlns:a16="http://schemas.microsoft.com/office/drawing/2014/main" id="{B1206188-D5C5-4A96-B558-CB10D52E7E91}"/>
              </a:ext>
            </a:extLst>
          </p:cNvPr>
          <p:cNvSpPr/>
          <p:nvPr/>
        </p:nvSpPr>
        <p:spPr>
          <a:xfrm>
            <a:off x="955910" y="4419080"/>
            <a:ext cx="1408543" cy="12663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a:extLst>
              <a:ext uri="{FF2B5EF4-FFF2-40B4-BE49-F238E27FC236}">
                <a16:creationId xmlns:a16="http://schemas.microsoft.com/office/drawing/2014/main" id="{3644DF1F-66A1-4CBD-8999-9F5C7F0DAF4A}"/>
              </a:ext>
            </a:extLst>
          </p:cNvPr>
          <p:cNvSpPr txBox="1"/>
          <p:nvPr/>
        </p:nvSpPr>
        <p:spPr>
          <a:xfrm>
            <a:off x="507484" y="5867536"/>
            <a:ext cx="2227621" cy="707886"/>
          </a:xfrm>
          <a:prstGeom prst="rect">
            <a:avLst/>
          </a:prstGeom>
          <a:noFill/>
        </p:spPr>
        <p:txBody>
          <a:bodyPr wrap="square">
            <a:spAutoFit/>
          </a:bodyPr>
          <a:lstStyle/>
          <a:p>
            <a:pPr algn="ctr"/>
            <a:r>
              <a:rPr lang="en-US" sz="2000" b="1" dirty="0"/>
              <a:t>Bimonthly, Half Day Events</a:t>
            </a:r>
          </a:p>
        </p:txBody>
      </p:sp>
      <p:sp>
        <p:nvSpPr>
          <p:cNvPr id="10" name="TextBox 9">
            <a:extLst>
              <a:ext uri="{FF2B5EF4-FFF2-40B4-BE49-F238E27FC236}">
                <a16:creationId xmlns:a16="http://schemas.microsoft.com/office/drawing/2014/main" id="{C0FC4996-8E56-4380-BDD9-F51E3890ECE2}"/>
              </a:ext>
            </a:extLst>
          </p:cNvPr>
          <p:cNvSpPr txBox="1"/>
          <p:nvPr/>
        </p:nvSpPr>
        <p:spPr>
          <a:xfrm>
            <a:off x="3494685" y="5860208"/>
            <a:ext cx="2620319" cy="707886"/>
          </a:xfrm>
          <a:prstGeom prst="rect">
            <a:avLst/>
          </a:prstGeom>
          <a:noFill/>
        </p:spPr>
        <p:txBody>
          <a:bodyPr wrap="square">
            <a:spAutoFit/>
          </a:bodyPr>
          <a:lstStyle/>
          <a:p>
            <a:pPr algn="ctr"/>
            <a:r>
              <a:rPr lang="en-US" sz="2000" b="1" dirty="0"/>
              <a:t>Interactive &amp; On-Demand Education</a:t>
            </a:r>
          </a:p>
        </p:txBody>
      </p:sp>
      <p:sp>
        <p:nvSpPr>
          <p:cNvPr id="12" name="TextBox 11">
            <a:extLst>
              <a:ext uri="{FF2B5EF4-FFF2-40B4-BE49-F238E27FC236}">
                <a16:creationId xmlns:a16="http://schemas.microsoft.com/office/drawing/2014/main" id="{7508AE74-55BD-4A5B-99B9-A21FB99C0C83}"/>
              </a:ext>
            </a:extLst>
          </p:cNvPr>
          <p:cNvSpPr txBox="1"/>
          <p:nvPr/>
        </p:nvSpPr>
        <p:spPr>
          <a:xfrm>
            <a:off x="6590429" y="5867537"/>
            <a:ext cx="2304431" cy="707886"/>
          </a:xfrm>
          <a:prstGeom prst="rect">
            <a:avLst/>
          </a:prstGeom>
          <a:noFill/>
        </p:spPr>
        <p:txBody>
          <a:bodyPr wrap="square">
            <a:spAutoFit/>
          </a:bodyPr>
          <a:lstStyle/>
          <a:p>
            <a:pPr algn="ctr"/>
            <a:r>
              <a:rPr lang="en-US" sz="2000" b="1" dirty="0"/>
              <a:t>HIMSS and other Industry SMEs</a:t>
            </a:r>
          </a:p>
        </p:txBody>
      </p:sp>
      <p:sp>
        <p:nvSpPr>
          <p:cNvPr id="20" name="Oval 19">
            <a:extLst>
              <a:ext uri="{FF2B5EF4-FFF2-40B4-BE49-F238E27FC236}">
                <a16:creationId xmlns:a16="http://schemas.microsoft.com/office/drawing/2014/main" id="{F273D87C-A9DF-4CDF-BE7D-106E8E96DEC3}"/>
              </a:ext>
            </a:extLst>
          </p:cNvPr>
          <p:cNvSpPr/>
          <p:nvPr/>
        </p:nvSpPr>
        <p:spPr>
          <a:xfrm>
            <a:off x="4100573" y="4419078"/>
            <a:ext cx="1408543" cy="1266345"/>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p>
        </p:txBody>
      </p:sp>
      <p:sp>
        <p:nvSpPr>
          <p:cNvPr id="21" name="Oval 20">
            <a:extLst>
              <a:ext uri="{FF2B5EF4-FFF2-40B4-BE49-F238E27FC236}">
                <a16:creationId xmlns:a16="http://schemas.microsoft.com/office/drawing/2014/main" id="{C7C28CC0-65F2-40E7-A3B9-E9A5EFA178C6}"/>
              </a:ext>
            </a:extLst>
          </p:cNvPr>
          <p:cNvSpPr/>
          <p:nvPr/>
        </p:nvSpPr>
        <p:spPr>
          <a:xfrm>
            <a:off x="7038373" y="4460021"/>
            <a:ext cx="1408543" cy="1266345"/>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p>
        </p:txBody>
      </p:sp>
      <p:sp>
        <p:nvSpPr>
          <p:cNvPr id="22" name="Oval 21">
            <a:extLst>
              <a:ext uri="{FF2B5EF4-FFF2-40B4-BE49-F238E27FC236}">
                <a16:creationId xmlns:a16="http://schemas.microsoft.com/office/drawing/2014/main" id="{C9C1DF48-CE5B-48F7-A9C4-E8BA511BE197}"/>
              </a:ext>
            </a:extLst>
          </p:cNvPr>
          <p:cNvSpPr/>
          <p:nvPr/>
        </p:nvSpPr>
        <p:spPr>
          <a:xfrm>
            <a:off x="9817075" y="4460021"/>
            <a:ext cx="1408543" cy="126634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1" dirty="0"/>
          </a:p>
        </p:txBody>
      </p:sp>
      <p:sp>
        <p:nvSpPr>
          <p:cNvPr id="23" name="TextBox 22">
            <a:extLst>
              <a:ext uri="{FF2B5EF4-FFF2-40B4-BE49-F238E27FC236}">
                <a16:creationId xmlns:a16="http://schemas.microsoft.com/office/drawing/2014/main" id="{D28FDCBF-EA4A-4B6C-890F-617116E5D55C}"/>
              </a:ext>
            </a:extLst>
          </p:cNvPr>
          <p:cNvSpPr txBox="1"/>
          <p:nvPr/>
        </p:nvSpPr>
        <p:spPr>
          <a:xfrm>
            <a:off x="9504007" y="5902337"/>
            <a:ext cx="2304431" cy="707886"/>
          </a:xfrm>
          <a:prstGeom prst="rect">
            <a:avLst/>
          </a:prstGeom>
          <a:noFill/>
        </p:spPr>
        <p:txBody>
          <a:bodyPr wrap="square">
            <a:spAutoFit/>
          </a:bodyPr>
          <a:lstStyle/>
          <a:p>
            <a:pPr algn="ctr"/>
            <a:r>
              <a:rPr lang="en-US" sz="2000" b="1" dirty="0"/>
              <a:t>Accessible Information</a:t>
            </a:r>
          </a:p>
        </p:txBody>
      </p:sp>
      <p:pic>
        <p:nvPicPr>
          <p:cNvPr id="19" name="Graphic 18" descr="Daily calendar with solid fill">
            <a:extLst>
              <a:ext uri="{FF2B5EF4-FFF2-40B4-BE49-F238E27FC236}">
                <a16:creationId xmlns:a16="http://schemas.microsoft.com/office/drawing/2014/main" id="{91F7767F-78E6-4287-BF7E-BCF3397C3E7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2981" y="4595049"/>
            <a:ext cx="914400" cy="914400"/>
          </a:xfrm>
          <a:prstGeom prst="rect">
            <a:avLst/>
          </a:prstGeom>
        </p:spPr>
      </p:pic>
      <p:pic>
        <p:nvPicPr>
          <p:cNvPr id="25" name="Graphic 24" descr="Pinch Zoom In with solid fill">
            <a:extLst>
              <a:ext uri="{FF2B5EF4-FFF2-40B4-BE49-F238E27FC236}">
                <a16:creationId xmlns:a16="http://schemas.microsoft.com/office/drawing/2014/main" id="{29DFE74F-EBB3-4063-9553-1E076B9F86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7643" y="4620733"/>
            <a:ext cx="914400" cy="914400"/>
          </a:xfrm>
          <a:prstGeom prst="rect">
            <a:avLst/>
          </a:prstGeom>
        </p:spPr>
      </p:pic>
      <p:pic>
        <p:nvPicPr>
          <p:cNvPr id="27" name="Graphic 26" descr="Questions with solid fill">
            <a:extLst>
              <a:ext uri="{FF2B5EF4-FFF2-40B4-BE49-F238E27FC236}">
                <a16:creationId xmlns:a16="http://schemas.microsoft.com/office/drawing/2014/main" id="{E1F5FD54-FF70-4F30-A452-E87F3064732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8343" y="4614360"/>
            <a:ext cx="914400" cy="914400"/>
          </a:xfrm>
          <a:prstGeom prst="rect">
            <a:avLst/>
          </a:prstGeom>
        </p:spPr>
      </p:pic>
      <p:pic>
        <p:nvPicPr>
          <p:cNvPr id="29" name="Graphic 28" descr="Cent with solid fill">
            <a:extLst>
              <a:ext uri="{FF2B5EF4-FFF2-40B4-BE49-F238E27FC236}">
                <a16:creationId xmlns:a16="http://schemas.microsoft.com/office/drawing/2014/main" id="{B6709CAD-6A41-4417-B76C-98A62B6044D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64147" y="4635992"/>
            <a:ext cx="914400" cy="914400"/>
          </a:xfrm>
          <a:prstGeom prst="rect">
            <a:avLst/>
          </a:prstGeom>
        </p:spPr>
      </p:pic>
      <p:sp>
        <p:nvSpPr>
          <p:cNvPr id="33" name="TextBox 32">
            <a:extLst>
              <a:ext uri="{FF2B5EF4-FFF2-40B4-BE49-F238E27FC236}">
                <a16:creationId xmlns:a16="http://schemas.microsoft.com/office/drawing/2014/main" id="{DEFE089B-EC94-4D8F-B918-07BB52ECE982}"/>
              </a:ext>
            </a:extLst>
          </p:cNvPr>
          <p:cNvSpPr txBox="1"/>
          <p:nvPr/>
        </p:nvSpPr>
        <p:spPr>
          <a:xfrm>
            <a:off x="270231" y="1023065"/>
            <a:ext cx="11157256" cy="400110"/>
          </a:xfrm>
          <a:prstGeom prst="rect">
            <a:avLst/>
          </a:prstGeom>
          <a:noFill/>
        </p:spPr>
        <p:txBody>
          <a:bodyPr wrap="square">
            <a:spAutoFit/>
          </a:bodyPr>
          <a:lstStyle/>
          <a:p>
            <a:r>
              <a:rPr lang="en-US" sz="2000" b="1" dirty="0">
                <a:solidFill>
                  <a:schemeClr val="tx2"/>
                </a:solidFill>
                <a:latin typeface="Arial" panose="020B0604020202020204" pitchFamily="34" charset="0"/>
                <a:cs typeface="Arial" panose="020B0604020202020204" pitchFamily="34" charset="0"/>
              </a:rPr>
              <a:t>Practical Implementation Guidance to Make Actionable Progress</a:t>
            </a:r>
            <a:endParaRPr lang="en-US" sz="2000" dirty="0">
              <a:solidFill>
                <a:schemeClr val="tx2"/>
              </a:solidFill>
            </a:endParaRPr>
          </a:p>
        </p:txBody>
      </p:sp>
      <p:sp>
        <p:nvSpPr>
          <p:cNvPr id="3" name="Rectangle 2"/>
          <p:cNvSpPr/>
          <p:nvPr/>
        </p:nvSpPr>
        <p:spPr>
          <a:xfrm>
            <a:off x="363787" y="2466338"/>
            <a:ext cx="11444651" cy="1754326"/>
          </a:xfrm>
          <a:prstGeom prst="rect">
            <a:avLst/>
          </a:prstGeom>
        </p:spPr>
        <p:txBody>
          <a:bodyPr wrap="square">
            <a:spAutoFit/>
          </a:bodyPr>
          <a:lstStyle/>
          <a:p>
            <a:r>
              <a:rPr lang="en-US" dirty="0">
                <a:solidFill>
                  <a:srgbClr val="217AA0"/>
                </a:solidFill>
              </a:rPr>
              <a:t>Supporting the deployment of interoperable solutions to support care by providing a </a:t>
            </a:r>
            <a:r>
              <a:rPr lang="en-US" b="1" dirty="0">
                <a:solidFill>
                  <a:srgbClr val="217AA0"/>
                </a:solidFill>
              </a:rPr>
              <a:t>shared</a:t>
            </a:r>
            <a:r>
              <a:rPr lang="en-US" dirty="0">
                <a:solidFill>
                  <a:srgbClr val="217AA0"/>
                </a:solidFill>
              </a:rPr>
              <a:t>, </a:t>
            </a:r>
            <a:r>
              <a:rPr lang="en-US" b="1" dirty="0">
                <a:solidFill>
                  <a:srgbClr val="217AA0"/>
                </a:solidFill>
              </a:rPr>
              <a:t>stable</a:t>
            </a:r>
            <a:r>
              <a:rPr lang="en-US" dirty="0">
                <a:solidFill>
                  <a:srgbClr val="217AA0"/>
                </a:solidFill>
              </a:rPr>
              <a:t>, and </a:t>
            </a:r>
            <a:r>
              <a:rPr lang="en-US" b="1" dirty="0">
                <a:solidFill>
                  <a:srgbClr val="217AA0"/>
                </a:solidFill>
              </a:rPr>
              <a:t>structured environment </a:t>
            </a:r>
            <a:r>
              <a:rPr lang="en-US" dirty="0">
                <a:solidFill>
                  <a:srgbClr val="217AA0"/>
                </a:solidFill>
              </a:rPr>
              <a:t>to systemically advance practical interoperability of health IT products and policies.</a:t>
            </a:r>
          </a:p>
          <a:p>
            <a:endParaRPr lang="en-US" dirty="0">
              <a:solidFill>
                <a:srgbClr val="217AA0"/>
              </a:solidFill>
            </a:endParaRPr>
          </a:p>
          <a:p>
            <a:r>
              <a:rPr lang="en-US" dirty="0">
                <a:solidFill>
                  <a:srgbClr val="217AA0"/>
                </a:solidFill>
              </a:rPr>
              <a:t>Connecting </a:t>
            </a:r>
            <a:r>
              <a:rPr lang="en-US" b="1" dirty="0">
                <a:solidFill>
                  <a:srgbClr val="217AA0"/>
                </a:solidFill>
              </a:rPr>
              <a:t>Implementers</a:t>
            </a:r>
            <a:r>
              <a:rPr lang="en-US" dirty="0">
                <a:solidFill>
                  <a:srgbClr val="217AA0"/>
                </a:solidFill>
              </a:rPr>
              <a:t> and </a:t>
            </a:r>
            <a:r>
              <a:rPr lang="en-US" b="1" dirty="0">
                <a:solidFill>
                  <a:srgbClr val="217AA0"/>
                </a:solidFill>
              </a:rPr>
              <a:t>Developers</a:t>
            </a:r>
            <a:r>
              <a:rPr lang="en-US" dirty="0">
                <a:solidFill>
                  <a:srgbClr val="217AA0"/>
                </a:solidFill>
              </a:rPr>
              <a:t> with </a:t>
            </a:r>
            <a:r>
              <a:rPr lang="en-US" b="1" dirty="0">
                <a:solidFill>
                  <a:srgbClr val="217AA0"/>
                </a:solidFill>
              </a:rPr>
              <a:t>Policy, Analytics, and Interoperability Experts </a:t>
            </a:r>
            <a:r>
              <a:rPr lang="en-US" dirty="0">
                <a:solidFill>
                  <a:srgbClr val="217AA0"/>
                </a:solidFill>
              </a:rPr>
              <a:t>to develop better solutions for patients and care givers, faster.</a:t>
            </a:r>
          </a:p>
        </p:txBody>
      </p:sp>
      <p:sp>
        <p:nvSpPr>
          <p:cNvPr id="4" name="Rectangle 3"/>
          <p:cNvSpPr/>
          <p:nvPr/>
        </p:nvSpPr>
        <p:spPr>
          <a:xfrm>
            <a:off x="298549" y="1621591"/>
            <a:ext cx="11509889" cy="646331"/>
          </a:xfrm>
          <a:prstGeom prst="rect">
            <a:avLst/>
          </a:prstGeom>
        </p:spPr>
        <p:txBody>
          <a:bodyPr wrap="square">
            <a:spAutoFit/>
          </a:bodyPr>
          <a:lstStyle/>
          <a:p>
            <a:r>
              <a:rPr lang="en-US" dirty="0">
                <a:solidFill>
                  <a:srgbClr val="217AA0"/>
                </a:solidFill>
              </a:rPr>
              <a:t>The </a:t>
            </a:r>
            <a:r>
              <a:rPr lang="en-US" b="1" dirty="0">
                <a:solidFill>
                  <a:srgbClr val="217AA0"/>
                </a:solidFill>
              </a:rPr>
              <a:t>Path to Production </a:t>
            </a:r>
            <a:r>
              <a:rPr lang="en-US" dirty="0">
                <a:solidFill>
                  <a:srgbClr val="217AA0"/>
                </a:solidFill>
              </a:rPr>
              <a:t>by IHE USA convenes </a:t>
            </a:r>
            <a:r>
              <a:rPr lang="en-US" b="1" dirty="0">
                <a:solidFill>
                  <a:srgbClr val="217AA0"/>
                </a:solidFill>
              </a:rPr>
              <a:t>diverse</a:t>
            </a:r>
            <a:r>
              <a:rPr lang="en-US" dirty="0">
                <a:solidFill>
                  <a:srgbClr val="217AA0"/>
                </a:solidFill>
              </a:rPr>
              <a:t> stakeholders focused on the “</a:t>
            </a:r>
            <a:r>
              <a:rPr lang="en-US" b="1" i="1" dirty="0">
                <a:solidFill>
                  <a:srgbClr val="217AA0"/>
                </a:solidFill>
              </a:rPr>
              <a:t>Art of the Possible</a:t>
            </a:r>
            <a:r>
              <a:rPr lang="en-US" dirty="0">
                <a:solidFill>
                  <a:srgbClr val="217AA0"/>
                </a:solidFill>
              </a:rPr>
              <a:t>:” accelerating production level interoperable health exchange.</a:t>
            </a:r>
          </a:p>
        </p:txBody>
      </p:sp>
    </p:spTree>
    <p:extLst>
      <p:ext uri="{BB962C8B-B14F-4D97-AF65-F5344CB8AC3E}">
        <p14:creationId xmlns:p14="http://schemas.microsoft.com/office/powerpoint/2010/main" val="99022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579" y="1154671"/>
            <a:ext cx="9718707" cy="804333"/>
          </a:xfrm>
        </p:spPr>
        <p:txBody>
          <a:bodyPr/>
          <a:lstStyle/>
          <a:p>
            <a:r>
              <a:rPr lang="en-US" dirty="0"/>
              <a:t>IHE NA Connectathon</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3579" y="2205549"/>
            <a:ext cx="3183216" cy="4217552"/>
          </a:xfrm>
          <a:prstGeom prst="rect">
            <a:avLst/>
          </a:prstGeom>
        </p:spPr>
      </p:pic>
      <p:sp>
        <p:nvSpPr>
          <p:cNvPr id="5" name="Content Placeholder 8"/>
          <p:cNvSpPr txBox="1">
            <a:spLocks/>
          </p:cNvSpPr>
          <p:nvPr/>
        </p:nvSpPr>
        <p:spPr>
          <a:xfrm>
            <a:off x="4444911" y="2205550"/>
            <a:ext cx="7429483" cy="4430319"/>
          </a:xfrm>
          <a:prstGeom prst="rect">
            <a:avLst/>
          </a:prstGeom>
        </p:spPr>
        <p:txBody>
          <a:bodyPr>
            <a:normAutofit/>
          </a:bodyPr>
          <a:lstStyle>
            <a:lvl1pPr marL="192024" indent="-192024"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6026" indent="-256026" defTabSz="609585">
              <a:spcAft>
                <a:spcPts val="800"/>
              </a:spcAft>
            </a:pPr>
            <a:r>
              <a:rPr lang="en-US" sz="2667" dirty="0"/>
              <a:t>Five intense days of interoperability testing and mindshare </a:t>
            </a:r>
          </a:p>
          <a:p>
            <a:pPr marL="256026" indent="-256026" defTabSz="609585">
              <a:spcAft>
                <a:spcPts val="800"/>
              </a:spcAft>
            </a:pPr>
            <a:r>
              <a:rPr lang="en-US" sz="2667" dirty="0"/>
              <a:t>Peer-to Peer testing is live, structured, and supervised</a:t>
            </a:r>
          </a:p>
          <a:p>
            <a:pPr marL="256026" indent="-256026" defTabSz="609585">
              <a:spcAft>
                <a:spcPts val="800"/>
              </a:spcAft>
            </a:pPr>
            <a:r>
              <a:rPr lang="en-US" sz="2667" dirty="0"/>
              <a:t>Industry competitors collaborate in a neutral testing environment</a:t>
            </a:r>
          </a:p>
          <a:p>
            <a:pPr marL="256026" indent="-256026" defTabSz="609585">
              <a:spcAft>
                <a:spcPts val="800"/>
              </a:spcAft>
            </a:pPr>
            <a:r>
              <a:rPr lang="en-US" sz="2667" dirty="0"/>
              <a:t>Testing is overseen by IHE’s technical management team &amp; trained industry professionals</a:t>
            </a:r>
          </a:p>
          <a:p>
            <a:pPr marL="256026" indent="-256026" defTabSz="609585">
              <a:spcAft>
                <a:spcPts val="800"/>
              </a:spcAft>
            </a:pPr>
            <a:r>
              <a:rPr lang="en-US" sz="2667" dirty="0"/>
              <a:t>World class education and networking </a:t>
            </a:r>
          </a:p>
        </p:txBody>
      </p:sp>
    </p:spTree>
    <p:extLst>
      <p:ext uri="{BB962C8B-B14F-4D97-AF65-F5344CB8AC3E}">
        <p14:creationId xmlns:p14="http://schemas.microsoft.com/office/powerpoint/2010/main" val="52992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99AB-5C01-D08D-9610-D1C62C7E555C}"/>
              </a:ext>
            </a:extLst>
          </p:cNvPr>
          <p:cNvSpPr>
            <a:spLocks noGrp="1"/>
          </p:cNvSpPr>
          <p:nvPr>
            <p:ph type="title"/>
          </p:nvPr>
        </p:nvSpPr>
        <p:spPr>
          <a:xfrm>
            <a:off x="442157" y="1309994"/>
            <a:ext cx="9718707" cy="804333"/>
          </a:xfrm>
        </p:spPr>
        <p:txBody>
          <a:bodyPr>
            <a:normAutofit/>
          </a:bodyPr>
          <a:lstStyle/>
          <a:p>
            <a:r>
              <a:rPr lang="en-US" b="1" i="0" dirty="0">
                <a:effectLst/>
                <a:latin typeface="proxima-nova"/>
              </a:rPr>
              <a:t>Path to Production: NEMSIS</a:t>
            </a:r>
            <a:endParaRPr lang="en-US" dirty="0"/>
          </a:p>
        </p:txBody>
      </p:sp>
      <p:sp>
        <p:nvSpPr>
          <p:cNvPr id="4" name="Content Placeholder 3">
            <a:extLst>
              <a:ext uri="{FF2B5EF4-FFF2-40B4-BE49-F238E27FC236}">
                <a16:creationId xmlns:a16="http://schemas.microsoft.com/office/drawing/2014/main" id="{54AFE796-9946-AE17-73A8-910CD789B184}"/>
              </a:ext>
            </a:extLst>
          </p:cNvPr>
          <p:cNvSpPr>
            <a:spLocks noGrp="1"/>
          </p:cNvSpPr>
          <p:nvPr>
            <p:ph idx="1"/>
          </p:nvPr>
        </p:nvSpPr>
        <p:spPr>
          <a:xfrm>
            <a:off x="446809" y="2114327"/>
            <a:ext cx="8855996" cy="4412872"/>
          </a:xfrm>
        </p:spPr>
        <p:txBody>
          <a:bodyPr>
            <a:normAutofit fontScale="47500" lnSpcReduction="20000"/>
          </a:bodyPr>
          <a:lstStyle/>
          <a:p>
            <a:pPr marL="0" indent="0">
              <a:lnSpc>
                <a:spcPct val="120000"/>
              </a:lnSpc>
              <a:spcBef>
                <a:spcPts val="0"/>
              </a:spcBef>
              <a:buNone/>
            </a:pPr>
            <a:r>
              <a:rPr lang="en-US" sz="4667" dirty="0">
                <a:solidFill>
                  <a:srgbClr val="1A2026"/>
                </a:solidFill>
                <a:latin typeface="Helvetica" panose="020B0604020202020204" pitchFamily="34" charset="0"/>
                <a:ea typeface="Calibri" panose="020F0502020204030204" pitchFamily="34" charset="0"/>
              </a:rPr>
              <a:t>This </a:t>
            </a:r>
            <a:r>
              <a:rPr lang="en-US" sz="4667" b="1" dirty="0">
                <a:solidFill>
                  <a:srgbClr val="1A2026"/>
                </a:solidFill>
                <a:latin typeface="Helvetica" panose="020B0604020202020204" pitchFamily="34" charset="0"/>
                <a:ea typeface="Calibri" panose="020F0502020204030204" pitchFamily="34" charset="0"/>
              </a:rPr>
              <a:t>free-to-attend digital series</a:t>
            </a:r>
            <a:r>
              <a:rPr lang="en-US" sz="4667" dirty="0">
                <a:solidFill>
                  <a:srgbClr val="1A2026"/>
                </a:solidFill>
                <a:latin typeface="Helvetica" panose="020B0604020202020204" pitchFamily="34" charset="0"/>
                <a:ea typeface="Calibri" panose="020F0502020204030204" pitchFamily="34" charset="0"/>
              </a:rPr>
              <a:t> provides a space for community knowledge transfer, a forum for collective problem solving, and guidance on effectively deploying real-world digital health solutions.</a:t>
            </a:r>
          </a:p>
          <a:p>
            <a:pPr marL="0" indent="0">
              <a:lnSpc>
                <a:spcPct val="120000"/>
              </a:lnSpc>
              <a:spcBef>
                <a:spcPts val="0"/>
              </a:spcBef>
              <a:buNone/>
            </a:pPr>
            <a:endParaRPr lang="en-US" sz="4667" dirty="0">
              <a:solidFill>
                <a:srgbClr val="1A2026"/>
              </a:solidFill>
              <a:latin typeface="Helvetica" panose="020B0604020202020204" pitchFamily="34" charset="0"/>
              <a:ea typeface="Calibri" panose="020F0502020204030204" pitchFamily="34" charset="0"/>
            </a:endParaRPr>
          </a:p>
          <a:p>
            <a:pPr marL="0" indent="0">
              <a:lnSpc>
                <a:spcPct val="120000"/>
              </a:lnSpc>
              <a:spcBef>
                <a:spcPts val="0"/>
              </a:spcBef>
              <a:buNone/>
            </a:pPr>
            <a:r>
              <a:rPr lang="en-US" sz="4667" u="sng" dirty="0">
                <a:solidFill>
                  <a:srgbClr val="1A2026"/>
                </a:solidFill>
                <a:latin typeface="Helvetica" panose="020B0604020202020204" pitchFamily="34" charset="0"/>
                <a:ea typeface="Calibri" panose="020F0502020204030204" pitchFamily="34" charset="0"/>
                <a:hlinkClick r:id="rId2"/>
              </a:rPr>
              <a:t>Join us on the path</a:t>
            </a:r>
            <a:r>
              <a:rPr lang="en-US" sz="4667" dirty="0">
                <a:solidFill>
                  <a:srgbClr val="1A2026"/>
                </a:solidFill>
                <a:latin typeface="Helvetica" panose="020B0604020202020204" pitchFamily="34" charset="0"/>
                <a:ea typeface="Calibri" panose="020F0502020204030204" pitchFamily="34" charset="0"/>
              </a:rPr>
              <a:t> as we focus on Interoperability within the Emergency Medical Services sphere with our </a:t>
            </a:r>
            <a:r>
              <a:rPr lang="en-US" sz="4667" b="1" dirty="0">
                <a:solidFill>
                  <a:srgbClr val="1A2026"/>
                </a:solidFill>
                <a:latin typeface="Helvetica" panose="020B0604020202020204" pitchFamily="34" charset="0"/>
                <a:ea typeface="Calibri" panose="020F0502020204030204" pitchFamily="34" charset="0"/>
              </a:rPr>
              <a:t>Industry Task Force Listening Session: Advancing EMS Interoperability</a:t>
            </a:r>
            <a:r>
              <a:rPr lang="en-US" sz="4667" dirty="0">
                <a:solidFill>
                  <a:srgbClr val="1A2026"/>
                </a:solidFill>
                <a:latin typeface="Helvetica" panose="020B0604020202020204" pitchFamily="34" charset="0"/>
                <a:ea typeface="Calibri" panose="020F0502020204030204" pitchFamily="34" charset="0"/>
              </a:rPr>
              <a:t>, a live interoperability roundtable discussion with the NEMSIS TAC and other EMS interoperability stakeholders focusing on</a:t>
            </a:r>
            <a:r>
              <a:rPr lang="en-US" sz="4667" dirty="0">
                <a:latin typeface="Helvetica" panose="020B0604020202020204" pitchFamily="34" charset="0"/>
                <a:ea typeface="Calibri" panose="020F0502020204030204" pitchFamily="34" charset="0"/>
              </a:rPr>
              <a:t> the applicability nationwide interoperability infrastructure to EMS and other similar state health and public health  interoperability efforts.</a:t>
            </a:r>
            <a:endParaRPr lang="en-US" sz="4667" dirty="0">
              <a:latin typeface="Calibri" panose="020F0502020204030204" pitchFamily="34" charset="0"/>
              <a:ea typeface="Calibri" panose="020F0502020204030204" pitchFamily="34" charset="0"/>
            </a:endParaRPr>
          </a:p>
          <a:p>
            <a:pPr marL="0" indent="0">
              <a:spcBef>
                <a:spcPts val="0"/>
              </a:spcBef>
              <a:buNone/>
            </a:pPr>
            <a:r>
              <a:rPr lang="en-US" sz="2400" dirty="0">
                <a:solidFill>
                  <a:srgbClr val="1A2026"/>
                </a:solidFill>
                <a:latin typeface="Helvetica" panose="020B0604020202020204" pitchFamily="34" charset="0"/>
                <a:ea typeface="Calibri" panose="020F0502020204030204" pitchFamily="34" charset="0"/>
              </a:rPr>
              <a:t> </a:t>
            </a:r>
            <a:endParaRPr lang="en-US" sz="2400" dirty="0">
              <a:latin typeface="Calibri" panose="020F0502020204030204" pitchFamily="34" charset="0"/>
              <a:ea typeface="Calibri" panose="020F0502020204030204" pitchFamily="34" charset="0"/>
            </a:endParaRPr>
          </a:p>
        </p:txBody>
      </p:sp>
      <p:pic>
        <p:nvPicPr>
          <p:cNvPr id="3076" name="Picture 4" descr="nemsis logo">
            <a:extLst>
              <a:ext uri="{FF2B5EF4-FFF2-40B4-BE49-F238E27FC236}">
                <a16:creationId xmlns:a16="http://schemas.microsoft.com/office/drawing/2014/main" id="{6CA70BEF-CB62-A27B-C0CF-A6A0EF41F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823" y="197612"/>
            <a:ext cx="3834892" cy="7669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MT worker">
            <a:extLst>
              <a:ext uri="{FF2B5EF4-FFF2-40B4-BE49-F238E27FC236}">
                <a16:creationId xmlns:a16="http://schemas.microsoft.com/office/drawing/2014/main" id="{4E0B42B8-28D3-5DFB-3436-DB9F8E58C549}"/>
              </a:ext>
            </a:extLst>
          </p:cNvPr>
          <p:cNvPicPr>
            <a:picLocks noChangeAspect="1"/>
          </p:cNvPicPr>
          <p:nvPr/>
        </p:nvPicPr>
        <p:blipFill rotWithShape="1">
          <a:blip r:embed="rId4"/>
          <a:srcRect l="28696"/>
          <a:stretch/>
        </p:blipFill>
        <p:spPr>
          <a:xfrm>
            <a:off x="9302805" y="1164447"/>
            <a:ext cx="2889196" cy="2701299"/>
          </a:xfrm>
          <a:prstGeom prst="rect">
            <a:avLst/>
          </a:prstGeom>
        </p:spPr>
      </p:pic>
    </p:spTree>
    <p:extLst>
      <p:ext uri="{BB962C8B-B14F-4D97-AF65-F5344CB8AC3E}">
        <p14:creationId xmlns:p14="http://schemas.microsoft.com/office/powerpoint/2010/main" val="266316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557" y="1"/>
            <a:ext cx="9429444" cy="1038228"/>
          </a:xfrm>
        </p:spPr>
        <p:txBody>
          <a:bodyPr>
            <a:normAutofit fontScale="90000"/>
          </a:bodyPr>
          <a:lstStyle/>
          <a:p>
            <a:pPr algn="r"/>
            <a:br>
              <a:rPr lang="en-US" sz="3600" dirty="0"/>
            </a:br>
            <a:r>
              <a:rPr lang="en-US" sz="3600" dirty="0"/>
              <a:t>IHE North American Connectathon 2023</a:t>
            </a:r>
            <a:br>
              <a:rPr lang="en-US" sz="3600" dirty="0"/>
            </a:br>
            <a:r>
              <a:rPr lang="en-US" sz="3600" dirty="0"/>
              <a:t>“The Road to Resilience” </a:t>
            </a:r>
            <a:br>
              <a:rPr lang="en-US" dirty="0"/>
            </a:br>
            <a:endParaRPr lang="en-US" dirty="0"/>
          </a:p>
        </p:txBody>
      </p:sp>
      <p:sp>
        <p:nvSpPr>
          <p:cNvPr id="6" name="Content Placeholder 5"/>
          <p:cNvSpPr>
            <a:spLocks noGrp="1"/>
          </p:cNvSpPr>
          <p:nvPr>
            <p:ph idx="1"/>
          </p:nvPr>
        </p:nvSpPr>
        <p:spPr>
          <a:xfrm>
            <a:off x="611027" y="2501119"/>
            <a:ext cx="10405503" cy="3984348"/>
          </a:xfrm>
        </p:spPr>
        <p:txBody>
          <a:bodyPr>
            <a:normAutofit/>
          </a:bodyPr>
          <a:lstStyle/>
          <a:p>
            <a:pPr lvl="1" defTabSz="1219170">
              <a:lnSpc>
                <a:spcPct val="100000"/>
              </a:lnSpc>
              <a:spcBef>
                <a:spcPts val="0"/>
              </a:spcBef>
            </a:pPr>
            <a:endParaRPr lang="en-US" sz="1600" dirty="0">
              <a:solidFill>
                <a:srgbClr val="000000"/>
              </a:solidFill>
              <a:latin typeface="Arial" panose="020B0604020202020204" pitchFamily="34" charset="0"/>
              <a:cs typeface="Arial" panose="020B0604020202020204" pitchFamily="34" charset="0"/>
            </a:endParaRPr>
          </a:p>
          <a:p>
            <a:pPr marL="0" indent="0">
              <a:buNone/>
            </a:pPr>
            <a:endParaRPr lang="en-US" dirty="0"/>
          </a:p>
        </p:txBody>
      </p:sp>
      <p:sp>
        <p:nvSpPr>
          <p:cNvPr id="3" name="TextBox 2">
            <a:extLst>
              <a:ext uri="{FF2B5EF4-FFF2-40B4-BE49-F238E27FC236}">
                <a16:creationId xmlns:a16="http://schemas.microsoft.com/office/drawing/2014/main" id="{77224DF2-8615-2F37-F48D-B0F77F3F8462}"/>
              </a:ext>
            </a:extLst>
          </p:cNvPr>
          <p:cNvSpPr txBox="1"/>
          <p:nvPr/>
        </p:nvSpPr>
        <p:spPr>
          <a:xfrm>
            <a:off x="334402" y="1347521"/>
            <a:ext cx="5208348" cy="4278479"/>
          </a:xfrm>
          <a:prstGeom prst="rect">
            <a:avLst/>
          </a:prstGeom>
          <a:noFill/>
        </p:spPr>
        <p:txBody>
          <a:bodyPr wrap="square" rtlCol="0">
            <a:spAutoFit/>
          </a:bodyPr>
          <a:lstStyle>
            <a:defPPr>
              <a:defRPr lang="en-US"/>
            </a:defPPr>
            <a:lvl1pPr>
              <a:defRPr sz="1600">
                <a:latin typeface="Arial" panose="020B0604020202020204" pitchFamily="34" charset="0"/>
                <a:cs typeface="Arial" panose="020B0604020202020204" pitchFamily="34" charset="0"/>
              </a:defRPr>
            </a:lvl1pPr>
            <a:lvl2pPr marL="742950" lvl="1" indent="-285750">
              <a:buFont typeface="Arial" panose="020B0604020202020204" pitchFamily="34" charset="0"/>
              <a:buChar char="•"/>
              <a:defRPr sz="1600">
                <a:solidFill>
                  <a:srgbClr val="111111"/>
                </a:solidFill>
                <a:latin typeface="Arial" panose="020B0604020202020204" pitchFamily="34" charset="0"/>
                <a:cs typeface="Arial" panose="020B0604020202020204" pitchFamily="34" charset="0"/>
              </a:defRPr>
            </a:lvl2pPr>
          </a:lstStyle>
          <a:p>
            <a:endParaRPr lang="en-US" sz="2133" dirty="0"/>
          </a:p>
          <a:p>
            <a:r>
              <a:rPr lang="en-US" sz="2133" dirty="0"/>
              <a:t>March 6-10, 2023, in Austin, Texas</a:t>
            </a:r>
          </a:p>
          <a:p>
            <a:r>
              <a:rPr lang="en-US" sz="2133" dirty="0"/>
              <a:t>Venue: Sheraton Austin at the Capitol</a:t>
            </a:r>
          </a:p>
          <a:p>
            <a:endParaRPr lang="en-US" sz="2133" dirty="0"/>
          </a:p>
          <a:p>
            <a:r>
              <a:rPr lang="en-US" sz="1867" b="1" dirty="0"/>
              <a:t>March 6-10: </a:t>
            </a:r>
            <a:r>
              <a:rPr lang="en-US" sz="1867" dirty="0"/>
              <a:t>IHE Profile Testing</a:t>
            </a:r>
          </a:p>
          <a:p>
            <a:r>
              <a:rPr lang="en-US" sz="1867" b="1" dirty="0"/>
              <a:t>March 7: </a:t>
            </a:r>
            <a:r>
              <a:rPr lang="en-US" sz="1867" dirty="0"/>
              <a:t>IHE Experience Day &amp; Networking Reception</a:t>
            </a:r>
          </a:p>
          <a:p>
            <a:r>
              <a:rPr lang="en-US" sz="1867" b="1" dirty="0"/>
              <a:t>March 8: </a:t>
            </a:r>
            <a:r>
              <a:rPr lang="en-US" sz="1867" dirty="0"/>
              <a:t>Standards Acceleration Workshops</a:t>
            </a:r>
            <a:endParaRPr lang="en-US" sz="2400" dirty="0"/>
          </a:p>
          <a:p>
            <a:pPr marL="380990" indent="-380990">
              <a:buFont typeface="Arial" panose="020B0604020202020204" pitchFamily="34" charset="0"/>
              <a:buChar char="•"/>
            </a:pPr>
            <a:r>
              <a:rPr lang="en-US" sz="1867" dirty="0"/>
              <a:t>Session 1: IHE Ecosystem</a:t>
            </a:r>
          </a:p>
          <a:p>
            <a:pPr marL="380990" indent="-380990">
              <a:buFont typeface="Arial" panose="020B0604020202020204" pitchFamily="34" charset="0"/>
              <a:buChar char="•"/>
            </a:pPr>
            <a:r>
              <a:rPr lang="en-US" sz="1867" dirty="0"/>
              <a:t>Session 2: Interoperability Institute/MELD</a:t>
            </a:r>
          </a:p>
          <a:p>
            <a:r>
              <a:rPr lang="en-US" sz="1867" b="1" dirty="0"/>
              <a:t>March 9: Standards Acceleration</a:t>
            </a:r>
          </a:p>
          <a:p>
            <a:pPr marL="380990" indent="-380990">
              <a:buFont typeface="Arial" panose="020B0604020202020204" pitchFamily="34" charset="0"/>
              <a:buChar char="•"/>
            </a:pPr>
            <a:r>
              <a:rPr lang="en-US" sz="1867" dirty="0"/>
              <a:t>Session 1: SMILE Digital Health</a:t>
            </a:r>
          </a:p>
          <a:p>
            <a:pPr marL="380990" indent="-380990">
              <a:buFont typeface="Arial" panose="020B0604020202020204" pitchFamily="34" charset="0"/>
              <a:buChar char="•"/>
            </a:pPr>
            <a:r>
              <a:rPr lang="en-US" sz="1867" dirty="0"/>
              <a:t>Session 2: Drummond Group</a:t>
            </a:r>
          </a:p>
          <a:p>
            <a:pPr marL="380990" indent="-380990">
              <a:buFont typeface="Arial" panose="020B0604020202020204" pitchFamily="34" charset="0"/>
              <a:buChar char="•"/>
            </a:pPr>
            <a:r>
              <a:rPr lang="en-US" sz="1867" dirty="0"/>
              <a:t>EMS Interoperability Task Force</a:t>
            </a:r>
          </a:p>
        </p:txBody>
      </p:sp>
      <p:pic>
        <p:nvPicPr>
          <p:cNvPr id="7" name="Picture 6" descr="A body of water with trees and buildings around it&#10;&#10;Description automatically generated with medium confidence">
            <a:extLst>
              <a:ext uri="{FF2B5EF4-FFF2-40B4-BE49-F238E27FC236}">
                <a16:creationId xmlns:a16="http://schemas.microsoft.com/office/drawing/2014/main" id="{F1848AE4-F1D0-4BC8-3FC8-E8D43DA854DC}"/>
              </a:ext>
            </a:extLst>
          </p:cNvPr>
          <p:cNvPicPr>
            <a:picLocks noChangeAspect="1"/>
          </p:cNvPicPr>
          <p:nvPr/>
        </p:nvPicPr>
        <p:blipFill>
          <a:blip r:embed="rId2"/>
          <a:stretch>
            <a:fillRect/>
          </a:stretch>
        </p:blipFill>
        <p:spPr>
          <a:xfrm>
            <a:off x="5740704" y="1033929"/>
            <a:ext cx="6451296" cy="3630705"/>
          </a:xfrm>
          <a:prstGeom prst="rect">
            <a:avLst/>
          </a:prstGeom>
        </p:spPr>
      </p:pic>
      <p:pic>
        <p:nvPicPr>
          <p:cNvPr id="8" name="Picture 7">
            <a:extLst>
              <a:ext uri="{FF2B5EF4-FFF2-40B4-BE49-F238E27FC236}">
                <a16:creationId xmlns:a16="http://schemas.microsoft.com/office/drawing/2014/main" id="{EEC235F0-A606-0694-B479-EF127A288D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0705" y="4630642"/>
            <a:ext cx="3964791" cy="2230196"/>
          </a:xfrm>
          <a:prstGeom prst="rect">
            <a:avLst/>
          </a:prstGeom>
        </p:spPr>
      </p:pic>
      <p:pic>
        <p:nvPicPr>
          <p:cNvPr id="9" name="Picture 8">
            <a:extLst>
              <a:ext uri="{FF2B5EF4-FFF2-40B4-BE49-F238E27FC236}">
                <a16:creationId xmlns:a16="http://schemas.microsoft.com/office/drawing/2014/main" id="{43912027-8A18-C8EA-015D-7E26AD56B6B2}"/>
              </a:ext>
            </a:extLst>
          </p:cNvPr>
          <p:cNvPicPr>
            <a:picLocks noChangeAspect="1"/>
          </p:cNvPicPr>
          <p:nvPr/>
        </p:nvPicPr>
        <p:blipFill>
          <a:blip r:embed="rId4"/>
          <a:stretch>
            <a:fillRect/>
          </a:stretch>
        </p:blipFill>
        <p:spPr>
          <a:xfrm>
            <a:off x="9235064" y="4634417"/>
            <a:ext cx="2956937" cy="2218856"/>
          </a:xfrm>
          <a:prstGeom prst="rect">
            <a:avLst/>
          </a:prstGeom>
        </p:spPr>
      </p:pic>
    </p:spTree>
    <p:extLst>
      <p:ext uri="{BB962C8B-B14F-4D97-AF65-F5344CB8AC3E}">
        <p14:creationId xmlns:p14="http://schemas.microsoft.com/office/powerpoint/2010/main" val="1118730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75DD-49FF-9EC5-45BB-2ECA4D67A4EE}"/>
              </a:ext>
            </a:extLst>
          </p:cNvPr>
          <p:cNvSpPr>
            <a:spLocks noGrp="1"/>
          </p:cNvSpPr>
          <p:nvPr>
            <p:ph type="ctrTitle"/>
          </p:nvPr>
        </p:nvSpPr>
        <p:spPr>
          <a:xfrm>
            <a:off x="280608" y="224899"/>
            <a:ext cx="10868120" cy="882587"/>
          </a:xfrm>
        </p:spPr>
        <p:txBody>
          <a:bodyPr>
            <a:normAutofit fontScale="90000"/>
          </a:bodyPr>
          <a:lstStyle/>
          <a:p>
            <a:r>
              <a:rPr lang="en-US" dirty="0"/>
              <a:t>IHE Experience Day</a:t>
            </a:r>
          </a:p>
        </p:txBody>
      </p:sp>
      <p:sp>
        <p:nvSpPr>
          <p:cNvPr id="3" name="Subtitle 2">
            <a:extLst>
              <a:ext uri="{FF2B5EF4-FFF2-40B4-BE49-F238E27FC236}">
                <a16:creationId xmlns:a16="http://schemas.microsoft.com/office/drawing/2014/main" id="{2D510DB1-1EC7-8E84-9550-4616B2262ADD}"/>
              </a:ext>
            </a:extLst>
          </p:cNvPr>
          <p:cNvSpPr>
            <a:spLocks noGrp="1"/>
          </p:cNvSpPr>
          <p:nvPr>
            <p:ph type="subTitle" idx="1"/>
          </p:nvPr>
        </p:nvSpPr>
        <p:spPr>
          <a:xfrm>
            <a:off x="280608" y="1193029"/>
            <a:ext cx="7465147" cy="4557485"/>
          </a:xfrm>
        </p:spPr>
        <p:txBody>
          <a:bodyPr>
            <a:normAutofit fontScale="92500" lnSpcReduction="10000"/>
          </a:bodyPr>
          <a:lstStyle/>
          <a:p>
            <a:pPr marL="228594" indent="-228594" algn="l">
              <a:buFont typeface="Arial" panose="020B0604020202020204" pitchFamily="34" charset="0"/>
              <a:buChar char="•"/>
            </a:pPr>
            <a:r>
              <a:rPr lang="en-US" b="1" dirty="0"/>
              <a:t>International Patient Summary Panel: </a:t>
            </a:r>
          </a:p>
          <a:p>
            <a:pPr marL="838179" lvl="1" indent="-228594" algn="l">
              <a:buFont typeface="Arial" panose="020B0604020202020204" pitchFamily="34" charset="0"/>
              <a:buChar char="•"/>
            </a:pPr>
            <a:r>
              <a:rPr lang="en-US" sz="1600" b="1" dirty="0">
                <a:solidFill>
                  <a:srgbClr val="333333"/>
                </a:solidFill>
                <a:latin typeface="proxima-nova"/>
              </a:rPr>
              <a:t>James Agnew</a:t>
            </a:r>
            <a:r>
              <a:rPr lang="en-US" sz="1600" dirty="0">
                <a:solidFill>
                  <a:srgbClr val="333333"/>
                </a:solidFill>
                <a:latin typeface="proxima-nova"/>
              </a:rPr>
              <a:t>-  CTO, SMILE Digital Health</a:t>
            </a:r>
          </a:p>
          <a:p>
            <a:pPr marL="838179" lvl="1" indent="-228594" algn="l">
              <a:buFont typeface="Arial" panose="020B0604020202020204" pitchFamily="34" charset="0"/>
              <a:buChar char="•"/>
            </a:pPr>
            <a:r>
              <a:rPr lang="en-US" sz="1600" b="1" dirty="0">
                <a:solidFill>
                  <a:srgbClr val="333333"/>
                </a:solidFill>
                <a:latin typeface="proxima-nova"/>
              </a:rPr>
              <a:t>Jurgen Brandstatter</a:t>
            </a:r>
            <a:r>
              <a:rPr lang="en-US" sz="1600" dirty="0">
                <a:solidFill>
                  <a:srgbClr val="333333"/>
                </a:solidFill>
                <a:latin typeface="proxima-nova"/>
              </a:rPr>
              <a:t> - Deputy co-chair, IHE Europe</a:t>
            </a:r>
          </a:p>
          <a:p>
            <a:pPr marL="838179" lvl="1" indent="-228594" algn="l">
              <a:buFont typeface="Arial" panose="020B0604020202020204" pitchFamily="34" charset="0"/>
              <a:buChar char="•"/>
            </a:pPr>
            <a:r>
              <a:rPr lang="en-US" sz="1600" b="1" dirty="0">
                <a:solidFill>
                  <a:srgbClr val="333333"/>
                </a:solidFill>
                <a:latin typeface="proxima-nova"/>
              </a:rPr>
              <a:t>Christina Caraballo</a:t>
            </a:r>
            <a:r>
              <a:rPr lang="en-US" sz="1600" dirty="0">
                <a:solidFill>
                  <a:srgbClr val="333333"/>
                </a:solidFill>
                <a:latin typeface="proxima-nova"/>
              </a:rPr>
              <a:t> - President,  IHE USA; Vice President, Informatics, HIMSS</a:t>
            </a:r>
          </a:p>
          <a:p>
            <a:pPr marL="838179" lvl="1" indent="-228594" algn="l">
              <a:buFont typeface="Arial" panose="020B0604020202020204" pitchFamily="34" charset="0"/>
              <a:buChar char="•"/>
            </a:pPr>
            <a:r>
              <a:rPr lang="en-US" sz="1600" b="1" dirty="0">
                <a:solidFill>
                  <a:srgbClr val="333333"/>
                </a:solidFill>
                <a:latin typeface="proxima-nova"/>
              </a:rPr>
              <a:t>Dan Vreeman </a:t>
            </a:r>
            <a:r>
              <a:rPr lang="en-US" sz="1600" dirty="0">
                <a:solidFill>
                  <a:srgbClr val="333333"/>
                </a:solidFill>
                <a:latin typeface="proxima-nova"/>
              </a:rPr>
              <a:t>- Chief Standards Officer, HL7 International</a:t>
            </a:r>
          </a:p>
          <a:p>
            <a:pPr marL="228594" indent="-228594" algn="l">
              <a:buFont typeface="Arial" panose="020B0604020202020204" pitchFamily="34" charset="0"/>
              <a:buChar char="•"/>
            </a:pPr>
            <a:r>
              <a:rPr lang="en-US" b="1" i="0" dirty="0">
                <a:solidFill>
                  <a:srgbClr val="333333"/>
                </a:solidFill>
                <a:effectLst/>
                <a:latin typeface="proxima-nova"/>
              </a:rPr>
              <a:t>ONC Update: Ryan Argentieri- ONC </a:t>
            </a:r>
          </a:p>
          <a:p>
            <a:pPr marL="228594" indent="-228594" algn="l">
              <a:buFont typeface="Arial" panose="020B0604020202020204" pitchFamily="34" charset="0"/>
              <a:buChar char="•"/>
            </a:pPr>
            <a:r>
              <a:rPr lang="en-US" b="1" dirty="0">
                <a:latin typeface="proxima-nova"/>
              </a:rPr>
              <a:t>TEFCA and National Networks: Didi Davis- Sequoia Project</a:t>
            </a:r>
          </a:p>
          <a:p>
            <a:pPr marL="228594" indent="-228594" algn="l">
              <a:buFont typeface="Arial" panose="020B0604020202020204" pitchFamily="34" charset="0"/>
              <a:buChar char="•"/>
            </a:pPr>
            <a:r>
              <a:rPr lang="en-US" b="1" dirty="0">
                <a:latin typeface="proxima-nova"/>
              </a:rPr>
              <a:t>Advancing eConsent for Social Care: Brian Handspicker- Stewards Of Change</a:t>
            </a:r>
          </a:p>
          <a:p>
            <a:pPr marL="228594" indent="-228594" algn="l">
              <a:buFont typeface="Arial" panose="020B0604020202020204" pitchFamily="34" charset="0"/>
              <a:buChar char="•"/>
            </a:pPr>
            <a:r>
              <a:rPr lang="en-US" b="1" dirty="0">
                <a:latin typeface="proxima-nova"/>
              </a:rPr>
              <a:t>IHE USA and NEMSIS EMS Interoperability: Josh Legler, Clay Mann – NEMSIS</a:t>
            </a:r>
          </a:p>
          <a:p>
            <a:pPr marL="228594" indent="-228594" algn="l">
              <a:buFont typeface="Arial" panose="020B0604020202020204" pitchFamily="34" charset="0"/>
              <a:buChar char="•"/>
            </a:pPr>
            <a:r>
              <a:rPr lang="en-US" b="1" dirty="0">
                <a:latin typeface="proxima-nova"/>
              </a:rPr>
              <a:t>PULSE System Live Demonstration: Eric Heflin- THSA</a:t>
            </a:r>
          </a:p>
          <a:p>
            <a:pPr marL="228594" indent="-228594" algn="l">
              <a:buFont typeface="Arial" panose="020B0604020202020204" pitchFamily="34" charset="0"/>
              <a:buChar char="•"/>
            </a:pPr>
            <a:r>
              <a:rPr lang="en-US" b="1" dirty="0">
                <a:latin typeface="proxima-nova"/>
              </a:rPr>
              <a:t>Connectathon Floor Tour</a:t>
            </a:r>
          </a:p>
          <a:p>
            <a:endParaRPr lang="en-US" b="1" dirty="0">
              <a:latin typeface="proxima-nova"/>
            </a:endParaRPr>
          </a:p>
          <a:p>
            <a:endParaRPr lang="en-US" b="1" i="0" dirty="0">
              <a:solidFill>
                <a:srgbClr val="333333"/>
              </a:solidFill>
              <a:effectLst/>
              <a:latin typeface="proxima-nova"/>
            </a:endParaRPr>
          </a:p>
          <a:p>
            <a:endParaRPr lang="en-US" b="1" i="0" dirty="0">
              <a:solidFill>
                <a:srgbClr val="333333"/>
              </a:solidFill>
              <a:effectLst/>
              <a:latin typeface="proxima-nova"/>
            </a:endParaRPr>
          </a:p>
          <a:p>
            <a:endParaRPr lang="en-US" sz="800" dirty="0">
              <a:solidFill>
                <a:srgbClr val="333333"/>
              </a:solidFill>
              <a:latin typeface="proxima-nova"/>
            </a:endParaRPr>
          </a:p>
          <a:p>
            <a:endParaRPr lang="en-US" dirty="0">
              <a:latin typeface="proxima-nova"/>
            </a:endParaRPr>
          </a:p>
          <a:p>
            <a:endParaRPr lang="en-US" b="0" i="0" dirty="0">
              <a:solidFill>
                <a:srgbClr val="333333"/>
              </a:solidFill>
              <a:effectLst/>
              <a:latin typeface="proxima-nova"/>
            </a:endParaRPr>
          </a:p>
          <a:p>
            <a:endParaRPr lang="en-US" dirty="0"/>
          </a:p>
        </p:txBody>
      </p:sp>
      <p:pic>
        <p:nvPicPr>
          <p:cNvPr id="5" name="Picture 4" descr="Text&#10;&#10;Description automatically generated">
            <a:extLst>
              <a:ext uri="{FF2B5EF4-FFF2-40B4-BE49-F238E27FC236}">
                <a16:creationId xmlns:a16="http://schemas.microsoft.com/office/drawing/2014/main" id="{1A125888-C2D0-5721-E8C9-F116E07B30EF}"/>
              </a:ext>
            </a:extLst>
          </p:cNvPr>
          <p:cNvPicPr>
            <a:picLocks noChangeAspect="1"/>
          </p:cNvPicPr>
          <p:nvPr/>
        </p:nvPicPr>
        <p:blipFill rotWithShape="1">
          <a:blip r:embed="rId2"/>
          <a:srcRect l="6590" t="10441" r="50000" b="18730"/>
          <a:stretch/>
        </p:blipFill>
        <p:spPr>
          <a:xfrm>
            <a:off x="7944152" y="1477819"/>
            <a:ext cx="3967240" cy="4857448"/>
          </a:xfrm>
          <a:prstGeom prst="rect">
            <a:avLst/>
          </a:prstGeom>
        </p:spPr>
      </p:pic>
    </p:spTree>
    <p:extLst>
      <p:ext uri="{BB962C8B-B14F-4D97-AF65-F5344CB8AC3E}">
        <p14:creationId xmlns:p14="http://schemas.microsoft.com/office/powerpoint/2010/main" val="84039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5929-6AB4-56CC-1012-D2591BDF6E75}"/>
              </a:ext>
            </a:extLst>
          </p:cNvPr>
          <p:cNvSpPr>
            <a:spLocks noGrp="1"/>
          </p:cNvSpPr>
          <p:nvPr>
            <p:ph type="ctrTitle"/>
          </p:nvPr>
        </p:nvSpPr>
        <p:spPr>
          <a:xfrm>
            <a:off x="661940" y="380644"/>
            <a:ext cx="10868120" cy="882587"/>
          </a:xfrm>
        </p:spPr>
        <p:txBody>
          <a:bodyPr>
            <a:noAutofit/>
          </a:bodyPr>
          <a:lstStyle/>
          <a:p>
            <a:r>
              <a:rPr lang="en-US" sz="3200" dirty="0"/>
              <a:t>Implementation Acceleration Workshops</a:t>
            </a:r>
          </a:p>
        </p:txBody>
      </p:sp>
      <p:sp>
        <p:nvSpPr>
          <p:cNvPr id="3" name="Subtitle 2">
            <a:extLst>
              <a:ext uri="{FF2B5EF4-FFF2-40B4-BE49-F238E27FC236}">
                <a16:creationId xmlns:a16="http://schemas.microsoft.com/office/drawing/2014/main" id="{D1B05AF0-6E28-6530-F35C-4EFD348C621F}"/>
              </a:ext>
            </a:extLst>
          </p:cNvPr>
          <p:cNvSpPr>
            <a:spLocks noGrp="1"/>
          </p:cNvSpPr>
          <p:nvPr>
            <p:ph type="subTitle" idx="1"/>
          </p:nvPr>
        </p:nvSpPr>
        <p:spPr>
          <a:xfrm>
            <a:off x="1093227" y="1444955"/>
            <a:ext cx="1736843" cy="473363"/>
          </a:xfrm>
        </p:spPr>
        <p:txBody>
          <a:bodyPr>
            <a:normAutofit fontScale="70000" lnSpcReduction="20000"/>
          </a:bodyPr>
          <a:lstStyle/>
          <a:p>
            <a:r>
              <a:rPr lang="en-US" b="1" dirty="0"/>
              <a:t>March 8, 2023</a:t>
            </a:r>
          </a:p>
        </p:txBody>
      </p:sp>
      <p:grpSp>
        <p:nvGrpSpPr>
          <p:cNvPr id="4" name="Group 3">
            <a:extLst>
              <a:ext uri="{FF2B5EF4-FFF2-40B4-BE49-F238E27FC236}">
                <a16:creationId xmlns:a16="http://schemas.microsoft.com/office/drawing/2014/main" id="{CCEEB88A-E643-D25F-FDA1-F655D5D43F89}"/>
              </a:ext>
            </a:extLst>
          </p:cNvPr>
          <p:cNvGrpSpPr/>
          <p:nvPr/>
        </p:nvGrpSpPr>
        <p:grpSpPr>
          <a:xfrm>
            <a:off x="410785" y="1918319"/>
            <a:ext cx="4451048" cy="3342473"/>
            <a:chOff x="224971" y="2377202"/>
            <a:chExt cx="3338286" cy="2506855"/>
          </a:xfrm>
        </p:grpSpPr>
        <p:sp>
          <p:nvSpPr>
            <p:cNvPr id="13" name="Rectangle 12">
              <a:extLst>
                <a:ext uri="{FF2B5EF4-FFF2-40B4-BE49-F238E27FC236}">
                  <a16:creationId xmlns:a16="http://schemas.microsoft.com/office/drawing/2014/main" id="{6F52E90A-5B7F-D89A-28F1-CCAD3DFCD54A}"/>
                </a:ext>
              </a:extLst>
            </p:cNvPr>
            <p:cNvSpPr/>
            <p:nvPr/>
          </p:nvSpPr>
          <p:spPr>
            <a:xfrm>
              <a:off x="224971" y="2377202"/>
              <a:ext cx="3338286" cy="25068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pic>
          <p:nvPicPr>
            <p:cNvPr id="5" name="Picture 4" descr="Logo&#10;&#10;Description automatically generated">
              <a:extLst>
                <a:ext uri="{FF2B5EF4-FFF2-40B4-BE49-F238E27FC236}">
                  <a16:creationId xmlns:a16="http://schemas.microsoft.com/office/drawing/2014/main" id="{91180667-646E-4BBA-F9A8-7BBC4C5F177B}"/>
                </a:ext>
              </a:extLst>
            </p:cNvPr>
            <p:cNvPicPr>
              <a:picLocks noChangeAspect="1"/>
            </p:cNvPicPr>
            <p:nvPr/>
          </p:nvPicPr>
          <p:blipFill>
            <a:blip r:embed="rId2"/>
            <a:stretch>
              <a:fillRect/>
            </a:stretch>
          </p:blipFill>
          <p:spPr>
            <a:xfrm>
              <a:off x="410055" y="3871598"/>
              <a:ext cx="3075842" cy="661940"/>
            </a:xfrm>
            <a:prstGeom prst="rect">
              <a:avLst/>
            </a:prstGeom>
          </p:spPr>
        </p:pic>
        <p:pic>
          <p:nvPicPr>
            <p:cNvPr id="7" name="Picture 6" descr="Icon&#10;&#10;Description automatically generated with low confidence">
              <a:extLst>
                <a:ext uri="{FF2B5EF4-FFF2-40B4-BE49-F238E27FC236}">
                  <a16:creationId xmlns:a16="http://schemas.microsoft.com/office/drawing/2014/main" id="{3CDBB478-1844-A833-BCA5-17661567C359}"/>
                </a:ext>
              </a:extLst>
            </p:cNvPr>
            <p:cNvPicPr>
              <a:picLocks noChangeAspect="1"/>
            </p:cNvPicPr>
            <p:nvPr/>
          </p:nvPicPr>
          <p:blipFill>
            <a:blip r:embed="rId3"/>
            <a:stretch>
              <a:fillRect/>
            </a:stretch>
          </p:blipFill>
          <p:spPr>
            <a:xfrm>
              <a:off x="413337" y="2697486"/>
              <a:ext cx="2497097" cy="872879"/>
            </a:xfrm>
            <a:prstGeom prst="rect">
              <a:avLst/>
            </a:prstGeom>
          </p:spPr>
        </p:pic>
      </p:grpSp>
      <p:grpSp>
        <p:nvGrpSpPr>
          <p:cNvPr id="6" name="Group 5">
            <a:extLst>
              <a:ext uri="{FF2B5EF4-FFF2-40B4-BE49-F238E27FC236}">
                <a16:creationId xmlns:a16="http://schemas.microsoft.com/office/drawing/2014/main" id="{AAF2DC4F-F3E6-EAC8-A726-5B82F5773F9B}"/>
              </a:ext>
            </a:extLst>
          </p:cNvPr>
          <p:cNvGrpSpPr/>
          <p:nvPr/>
        </p:nvGrpSpPr>
        <p:grpSpPr>
          <a:xfrm>
            <a:off x="6787652" y="1957405"/>
            <a:ext cx="4451048" cy="3342473"/>
            <a:chOff x="5007621" y="2406517"/>
            <a:chExt cx="3338286" cy="2506855"/>
          </a:xfrm>
        </p:grpSpPr>
        <p:sp>
          <p:nvSpPr>
            <p:cNvPr id="14" name="Rectangle 13">
              <a:extLst>
                <a:ext uri="{FF2B5EF4-FFF2-40B4-BE49-F238E27FC236}">
                  <a16:creationId xmlns:a16="http://schemas.microsoft.com/office/drawing/2014/main" id="{7C8C4A66-754B-C845-B649-D2DAF770E74B}"/>
                </a:ext>
              </a:extLst>
            </p:cNvPr>
            <p:cNvSpPr/>
            <p:nvPr/>
          </p:nvSpPr>
          <p:spPr>
            <a:xfrm>
              <a:off x="5007621" y="2406517"/>
              <a:ext cx="3338286" cy="25068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pic>
          <p:nvPicPr>
            <p:cNvPr id="9" name="Picture 8" descr="Diagram, icon&#10;&#10;Description automatically generated with medium confidence">
              <a:extLst>
                <a:ext uri="{FF2B5EF4-FFF2-40B4-BE49-F238E27FC236}">
                  <a16:creationId xmlns:a16="http://schemas.microsoft.com/office/drawing/2014/main" id="{6EC73D75-6FFF-0586-B0FC-96E4152487B2}"/>
                </a:ext>
              </a:extLst>
            </p:cNvPr>
            <p:cNvPicPr>
              <a:picLocks noChangeAspect="1"/>
            </p:cNvPicPr>
            <p:nvPr/>
          </p:nvPicPr>
          <p:blipFill>
            <a:blip r:embed="rId4"/>
            <a:stretch>
              <a:fillRect/>
            </a:stretch>
          </p:blipFill>
          <p:spPr>
            <a:xfrm>
              <a:off x="5733930" y="3871598"/>
              <a:ext cx="1885668" cy="884814"/>
            </a:xfrm>
            <a:prstGeom prst="rect">
              <a:avLst/>
            </a:prstGeom>
          </p:spPr>
        </p:pic>
        <p:pic>
          <p:nvPicPr>
            <p:cNvPr id="11" name="Graphic 10">
              <a:extLst>
                <a:ext uri="{FF2B5EF4-FFF2-40B4-BE49-F238E27FC236}">
                  <a16:creationId xmlns:a16="http://schemas.microsoft.com/office/drawing/2014/main" id="{2D69F9DE-400A-077C-BC5C-3DC94F9674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0743" y="2542142"/>
              <a:ext cx="1986024" cy="1117803"/>
            </a:xfrm>
            <a:prstGeom prst="rect">
              <a:avLst/>
            </a:prstGeom>
          </p:spPr>
        </p:pic>
      </p:grpSp>
      <p:sp>
        <p:nvSpPr>
          <p:cNvPr id="12" name="Subtitle 2">
            <a:extLst>
              <a:ext uri="{FF2B5EF4-FFF2-40B4-BE49-F238E27FC236}">
                <a16:creationId xmlns:a16="http://schemas.microsoft.com/office/drawing/2014/main" id="{0D368282-2275-DB1A-1B2B-B43E589142D1}"/>
              </a:ext>
            </a:extLst>
          </p:cNvPr>
          <p:cNvSpPr txBox="1">
            <a:spLocks/>
          </p:cNvSpPr>
          <p:nvPr/>
        </p:nvSpPr>
        <p:spPr>
          <a:xfrm>
            <a:off x="7756064" y="1444955"/>
            <a:ext cx="1736843" cy="473363"/>
          </a:xfrm>
          <a:prstGeom prst="rect">
            <a:avLst/>
          </a:prstGeom>
        </p:spPr>
        <p:txBody>
          <a:bodyPr vert="horz" lIns="0" tIns="60960" rIns="0" bIns="60960" rtlCol="0" anchor="t">
            <a:normAutofit fontScale="85000" lnSpcReduction="10000"/>
          </a:bodyPr>
          <a:lstStyle>
            <a:lvl1pPr marL="0" indent="0" algn="l" defTabSz="457200" rtl="0" eaLnBrk="1" latinLnBrk="0" hangingPunct="1">
              <a:lnSpc>
                <a:spcPct val="80000"/>
              </a:lnSpc>
              <a:spcBef>
                <a:spcPct val="20000"/>
              </a:spcBef>
              <a:spcAft>
                <a:spcPts val="600"/>
              </a:spcAft>
              <a:buFont typeface="Arial"/>
              <a:buNone/>
              <a:defRPr sz="1200" b="0" i="0" kern="1200">
                <a:solidFill>
                  <a:srgbClr val="333333"/>
                </a:solidFill>
                <a:latin typeface="Arial"/>
                <a:ea typeface="+mn-ea"/>
                <a:cs typeface="Arial"/>
              </a:defRPr>
            </a:lvl1pPr>
            <a:lvl2pPr marL="457200" indent="0" algn="ctr" defTabSz="457200" rtl="0" eaLnBrk="1" latinLnBrk="0" hangingPunct="1">
              <a:lnSpc>
                <a:spcPct val="80000"/>
              </a:lnSpc>
              <a:spcBef>
                <a:spcPct val="20000"/>
              </a:spcBef>
              <a:spcAft>
                <a:spcPts val="600"/>
              </a:spcAft>
              <a:buFont typeface="Arial"/>
              <a:buNone/>
              <a:defRPr sz="1800" b="0" i="0" kern="1200">
                <a:solidFill>
                  <a:schemeClr val="tx1">
                    <a:tint val="75000"/>
                  </a:schemeClr>
                </a:solidFill>
                <a:latin typeface="Arial"/>
                <a:ea typeface="+mn-ea"/>
                <a:cs typeface="Arial"/>
              </a:defRPr>
            </a:lvl2pPr>
            <a:lvl3pPr marL="914400" indent="0" algn="ctr" defTabSz="457200" rtl="0" eaLnBrk="1" latinLnBrk="0" hangingPunct="1">
              <a:lnSpc>
                <a:spcPct val="80000"/>
              </a:lnSpc>
              <a:spcBef>
                <a:spcPct val="20000"/>
              </a:spcBef>
              <a:spcAft>
                <a:spcPts val="600"/>
              </a:spcAft>
              <a:buFont typeface="Arial"/>
              <a:buNone/>
              <a:defRPr sz="1800" b="0" i="0" kern="1200">
                <a:solidFill>
                  <a:schemeClr val="tx1">
                    <a:tint val="75000"/>
                  </a:schemeClr>
                </a:solidFill>
                <a:latin typeface="Arial"/>
                <a:ea typeface="+mn-ea"/>
                <a:cs typeface="Arial"/>
              </a:defRPr>
            </a:lvl3pPr>
            <a:lvl4pPr marL="1371600" indent="0" algn="ctr" defTabSz="457200" rtl="0" eaLnBrk="1" latinLnBrk="0" hangingPunct="1">
              <a:lnSpc>
                <a:spcPct val="80000"/>
              </a:lnSpc>
              <a:spcBef>
                <a:spcPct val="20000"/>
              </a:spcBef>
              <a:spcAft>
                <a:spcPts val="600"/>
              </a:spcAft>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lnSpc>
                <a:spcPct val="80000"/>
              </a:lnSpc>
              <a:spcBef>
                <a:spcPct val="20000"/>
              </a:spcBef>
              <a:spcAft>
                <a:spcPts val="600"/>
              </a:spcAft>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dirty="0"/>
              <a:t>March 9, 2023</a:t>
            </a:r>
          </a:p>
        </p:txBody>
      </p:sp>
    </p:spTree>
    <p:extLst>
      <p:ext uri="{BB962C8B-B14F-4D97-AF65-F5344CB8AC3E}">
        <p14:creationId xmlns:p14="http://schemas.microsoft.com/office/powerpoint/2010/main" val="2427945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4473C-9E6A-5978-7067-9CDF9B7CD0D8}"/>
              </a:ext>
            </a:extLst>
          </p:cNvPr>
          <p:cNvSpPr>
            <a:spLocks noGrp="1"/>
          </p:cNvSpPr>
          <p:nvPr>
            <p:ph type="ctrTitle"/>
          </p:nvPr>
        </p:nvSpPr>
        <p:spPr>
          <a:xfrm>
            <a:off x="3196724" y="405806"/>
            <a:ext cx="8376001" cy="1041717"/>
          </a:xfrm>
        </p:spPr>
        <p:txBody>
          <a:bodyPr>
            <a:normAutofit/>
          </a:bodyPr>
          <a:lstStyle/>
          <a:p>
            <a:r>
              <a:rPr lang="en-US" sz="3733" dirty="0"/>
              <a:t>Testing and Tooling Summit IV</a:t>
            </a:r>
          </a:p>
        </p:txBody>
      </p:sp>
      <p:pic>
        <p:nvPicPr>
          <p:cNvPr id="5" name="Picture 4" descr="A screenshot of a video game&#10;&#10;Description automatically generated with medium confidence">
            <a:extLst>
              <a:ext uri="{FF2B5EF4-FFF2-40B4-BE49-F238E27FC236}">
                <a16:creationId xmlns:a16="http://schemas.microsoft.com/office/drawing/2014/main" id="{03EA03B4-B9A6-28E7-B415-5777FD1B035C}"/>
              </a:ext>
            </a:extLst>
          </p:cNvPr>
          <p:cNvPicPr>
            <a:picLocks noChangeAspect="1"/>
          </p:cNvPicPr>
          <p:nvPr/>
        </p:nvPicPr>
        <p:blipFill>
          <a:blip r:embed="rId2"/>
          <a:stretch>
            <a:fillRect/>
          </a:stretch>
        </p:blipFill>
        <p:spPr>
          <a:xfrm>
            <a:off x="3535289" y="4665423"/>
            <a:ext cx="1872281" cy="780117"/>
          </a:xfrm>
          <a:prstGeom prst="rect">
            <a:avLst/>
          </a:prstGeom>
        </p:spPr>
      </p:pic>
      <p:pic>
        <p:nvPicPr>
          <p:cNvPr id="9" name="Picture 8" descr="Logo&#10;&#10;Description automatically generated with medium confidence">
            <a:extLst>
              <a:ext uri="{FF2B5EF4-FFF2-40B4-BE49-F238E27FC236}">
                <a16:creationId xmlns:a16="http://schemas.microsoft.com/office/drawing/2014/main" id="{F08A2F50-BDD0-95D2-E1EB-0BFAF0EAA0FC}"/>
              </a:ext>
            </a:extLst>
          </p:cNvPr>
          <p:cNvPicPr>
            <a:picLocks noChangeAspect="1"/>
          </p:cNvPicPr>
          <p:nvPr/>
        </p:nvPicPr>
        <p:blipFill>
          <a:blip r:embed="rId3"/>
          <a:stretch>
            <a:fillRect/>
          </a:stretch>
        </p:blipFill>
        <p:spPr>
          <a:xfrm>
            <a:off x="3709428" y="3506511"/>
            <a:ext cx="1524000" cy="838200"/>
          </a:xfrm>
          <a:prstGeom prst="rect">
            <a:avLst/>
          </a:prstGeom>
        </p:spPr>
      </p:pic>
      <p:pic>
        <p:nvPicPr>
          <p:cNvPr id="11" name="Picture 10" descr="Logo&#10;&#10;Description automatically generated">
            <a:extLst>
              <a:ext uri="{FF2B5EF4-FFF2-40B4-BE49-F238E27FC236}">
                <a16:creationId xmlns:a16="http://schemas.microsoft.com/office/drawing/2014/main" id="{6C848F6A-387C-4017-B20D-16566C7B6200}"/>
              </a:ext>
            </a:extLst>
          </p:cNvPr>
          <p:cNvPicPr>
            <a:picLocks noChangeAspect="1"/>
          </p:cNvPicPr>
          <p:nvPr/>
        </p:nvPicPr>
        <p:blipFill>
          <a:blip r:embed="rId4"/>
          <a:stretch>
            <a:fillRect/>
          </a:stretch>
        </p:blipFill>
        <p:spPr>
          <a:xfrm>
            <a:off x="533684" y="2140404"/>
            <a:ext cx="3038131" cy="934053"/>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D40659D4-E806-9055-D966-4AAFEC88BF8F}"/>
              </a:ext>
            </a:extLst>
          </p:cNvPr>
          <p:cNvPicPr>
            <a:picLocks noChangeAspect="1"/>
          </p:cNvPicPr>
          <p:nvPr/>
        </p:nvPicPr>
        <p:blipFill>
          <a:blip r:embed="rId5"/>
          <a:stretch>
            <a:fillRect/>
          </a:stretch>
        </p:blipFill>
        <p:spPr>
          <a:xfrm>
            <a:off x="9193095" y="3773818"/>
            <a:ext cx="2521613" cy="361751"/>
          </a:xfrm>
          <a:prstGeom prst="rect">
            <a:avLst/>
          </a:prstGeom>
        </p:spPr>
      </p:pic>
      <p:pic>
        <p:nvPicPr>
          <p:cNvPr id="17" name="Picture 16" descr="Diagram, icon&#10;&#10;Description automatically generated with medium confidence">
            <a:extLst>
              <a:ext uri="{FF2B5EF4-FFF2-40B4-BE49-F238E27FC236}">
                <a16:creationId xmlns:a16="http://schemas.microsoft.com/office/drawing/2014/main" id="{8D692B61-244F-61AE-5F5F-CC060D553757}"/>
              </a:ext>
            </a:extLst>
          </p:cNvPr>
          <p:cNvPicPr>
            <a:picLocks noChangeAspect="1"/>
          </p:cNvPicPr>
          <p:nvPr/>
        </p:nvPicPr>
        <p:blipFill>
          <a:blip r:embed="rId6"/>
          <a:stretch>
            <a:fillRect/>
          </a:stretch>
        </p:blipFill>
        <p:spPr>
          <a:xfrm>
            <a:off x="9479336" y="4447736"/>
            <a:ext cx="2201333" cy="1032933"/>
          </a:xfrm>
          <a:prstGeom prst="rect">
            <a:avLst/>
          </a:prstGeom>
        </p:spPr>
      </p:pic>
      <p:pic>
        <p:nvPicPr>
          <p:cNvPr id="19" name="Graphic 18">
            <a:extLst>
              <a:ext uri="{FF2B5EF4-FFF2-40B4-BE49-F238E27FC236}">
                <a16:creationId xmlns:a16="http://schemas.microsoft.com/office/drawing/2014/main" id="{A6465B1C-9C65-CB18-E42E-5421DB9AEE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3325" y="2140405"/>
            <a:ext cx="2061044" cy="687015"/>
          </a:xfrm>
          <a:prstGeom prst="rect">
            <a:avLst/>
          </a:prstGeom>
        </p:spPr>
      </p:pic>
      <p:pic>
        <p:nvPicPr>
          <p:cNvPr id="21" name="Picture 20">
            <a:extLst>
              <a:ext uri="{FF2B5EF4-FFF2-40B4-BE49-F238E27FC236}">
                <a16:creationId xmlns:a16="http://schemas.microsoft.com/office/drawing/2014/main" id="{81872A18-37A3-986A-E908-D214E95ABE0D}"/>
              </a:ext>
            </a:extLst>
          </p:cNvPr>
          <p:cNvPicPr>
            <a:picLocks noChangeAspect="1"/>
          </p:cNvPicPr>
          <p:nvPr/>
        </p:nvPicPr>
        <p:blipFill>
          <a:blip r:embed="rId9"/>
          <a:stretch>
            <a:fillRect/>
          </a:stretch>
        </p:blipFill>
        <p:spPr>
          <a:xfrm>
            <a:off x="5923873" y="4344711"/>
            <a:ext cx="2727795" cy="1454824"/>
          </a:xfrm>
          <a:prstGeom prst="rect">
            <a:avLst/>
          </a:prstGeom>
        </p:spPr>
      </p:pic>
      <p:pic>
        <p:nvPicPr>
          <p:cNvPr id="23" name="Picture 22">
            <a:extLst>
              <a:ext uri="{FF2B5EF4-FFF2-40B4-BE49-F238E27FC236}">
                <a16:creationId xmlns:a16="http://schemas.microsoft.com/office/drawing/2014/main" id="{406D8D46-DCBC-69EF-1D0B-774204E3D10F}"/>
              </a:ext>
            </a:extLst>
          </p:cNvPr>
          <p:cNvPicPr>
            <a:picLocks noChangeAspect="1"/>
          </p:cNvPicPr>
          <p:nvPr/>
        </p:nvPicPr>
        <p:blipFill>
          <a:blip r:embed="rId10"/>
          <a:stretch>
            <a:fillRect/>
          </a:stretch>
        </p:blipFill>
        <p:spPr>
          <a:xfrm>
            <a:off x="3924839" y="1499314"/>
            <a:ext cx="2965461" cy="2045145"/>
          </a:xfrm>
          <a:prstGeom prst="rect">
            <a:avLst/>
          </a:prstGeom>
        </p:spPr>
      </p:pic>
      <p:pic>
        <p:nvPicPr>
          <p:cNvPr id="25" name="Graphic 24">
            <a:extLst>
              <a:ext uri="{FF2B5EF4-FFF2-40B4-BE49-F238E27FC236}">
                <a16:creationId xmlns:a16="http://schemas.microsoft.com/office/drawing/2014/main" id="{F632B1B5-F3A1-1507-5C0D-D56C0CF53F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536" y="4344712"/>
            <a:ext cx="2201333" cy="1238985"/>
          </a:xfrm>
          <a:prstGeom prst="rect">
            <a:avLst/>
          </a:prstGeom>
        </p:spPr>
      </p:pic>
      <p:pic>
        <p:nvPicPr>
          <p:cNvPr id="27" name="Picture 26">
            <a:extLst>
              <a:ext uri="{FF2B5EF4-FFF2-40B4-BE49-F238E27FC236}">
                <a16:creationId xmlns:a16="http://schemas.microsoft.com/office/drawing/2014/main" id="{71174AEA-8718-3892-D6BC-FCC6748A7F40}"/>
              </a:ext>
            </a:extLst>
          </p:cNvPr>
          <p:cNvPicPr>
            <a:picLocks noChangeAspect="1"/>
          </p:cNvPicPr>
          <p:nvPr/>
        </p:nvPicPr>
        <p:blipFill>
          <a:blip r:embed="rId13"/>
          <a:stretch>
            <a:fillRect/>
          </a:stretch>
        </p:blipFill>
        <p:spPr>
          <a:xfrm>
            <a:off x="497158" y="3421223"/>
            <a:ext cx="2606577" cy="882588"/>
          </a:xfrm>
          <a:prstGeom prst="rect">
            <a:avLst/>
          </a:prstGeom>
        </p:spPr>
      </p:pic>
      <p:pic>
        <p:nvPicPr>
          <p:cNvPr id="28" name="Picture 27" descr="Logo&#10;&#10;Description automatically generated">
            <a:extLst>
              <a:ext uri="{FF2B5EF4-FFF2-40B4-BE49-F238E27FC236}">
                <a16:creationId xmlns:a16="http://schemas.microsoft.com/office/drawing/2014/main" id="{30E887CF-EC18-BB9A-2C06-62A5A73707D9}"/>
              </a:ext>
            </a:extLst>
          </p:cNvPr>
          <p:cNvPicPr>
            <a:picLocks noChangeAspect="1"/>
          </p:cNvPicPr>
          <p:nvPr/>
        </p:nvPicPr>
        <p:blipFill>
          <a:blip r:embed="rId14"/>
          <a:stretch>
            <a:fillRect/>
          </a:stretch>
        </p:blipFill>
        <p:spPr>
          <a:xfrm>
            <a:off x="5567335" y="3404686"/>
            <a:ext cx="3440872" cy="740497"/>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3CE97CB6-AAEF-271E-76AE-C71603F53E4C}"/>
              </a:ext>
            </a:extLst>
          </p:cNvPr>
          <p:cNvPicPr>
            <a:picLocks noChangeAspect="1"/>
          </p:cNvPicPr>
          <p:nvPr/>
        </p:nvPicPr>
        <p:blipFill>
          <a:blip r:embed="rId15"/>
          <a:stretch>
            <a:fillRect/>
          </a:stretch>
        </p:blipFill>
        <p:spPr>
          <a:xfrm>
            <a:off x="9538285" y="2135876"/>
            <a:ext cx="2083435" cy="1041717"/>
          </a:xfrm>
          <a:prstGeom prst="rect">
            <a:avLst/>
          </a:prstGeom>
        </p:spPr>
      </p:pic>
    </p:spTree>
    <p:extLst>
      <p:ext uri="{BB962C8B-B14F-4D97-AF65-F5344CB8AC3E}">
        <p14:creationId xmlns:p14="http://schemas.microsoft.com/office/powerpoint/2010/main" val="2190005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0C863A0-6A50-A390-3D85-62DD67A71915}"/>
              </a:ext>
            </a:extLst>
          </p:cNvPr>
          <p:cNvGraphicFramePr>
            <a:graphicFrameLocks noGrp="1"/>
          </p:cNvGraphicFramePr>
          <p:nvPr>
            <p:ph idx="1"/>
            <p:extLst>
              <p:ext uri="{D42A27DB-BD31-4B8C-83A1-F6EECF244321}">
                <p14:modId xmlns:p14="http://schemas.microsoft.com/office/powerpoint/2010/main" val="3862499490"/>
              </p:ext>
            </p:extLst>
          </p:nvPr>
        </p:nvGraphicFramePr>
        <p:xfrm>
          <a:off x="838203" y="365125"/>
          <a:ext cx="10515597" cy="5171440"/>
        </p:xfrm>
        <a:graphic>
          <a:graphicData uri="http://schemas.openxmlformats.org/drawingml/2006/table">
            <a:tbl>
              <a:tblPr firstRow="1" bandRow="1">
                <a:tableStyleId>{69012ECD-51FC-41F1-AA8D-1B2483CD663E}</a:tableStyleId>
              </a:tblPr>
              <a:tblGrid>
                <a:gridCol w="1756407">
                  <a:extLst>
                    <a:ext uri="{9D8B030D-6E8A-4147-A177-3AD203B41FA5}">
                      <a16:colId xmlns:a16="http://schemas.microsoft.com/office/drawing/2014/main" val="2480806986"/>
                    </a:ext>
                  </a:extLst>
                </a:gridCol>
                <a:gridCol w="5669280">
                  <a:extLst>
                    <a:ext uri="{9D8B030D-6E8A-4147-A177-3AD203B41FA5}">
                      <a16:colId xmlns:a16="http://schemas.microsoft.com/office/drawing/2014/main" val="3595410503"/>
                    </a:ext>
                  </a:extLst>
                </a:gridCol>
                <a:gridCol w="3089910">
                  <a:extLst>
                    <a:ext uri="{9D8B030D-6E8A-4147-A177-3AD203B41FA5}">
                      <a16:colId xmlns:a16="http://schemas.microsoft.com/office/drawing/2014/main" val="1308054918"/>
                    </a:ext>
                  </a:extLst>
                </a:gridCol>
              </a:tblGrid>
              <a:tr h="370840">
                <a:tc>
                  <a:txBody>
                    <a:bodyPr/>
                    <a:lstStyle/>
                    <a:p>
                      <a:r>
                        <a:rPr lang="en-US" dirty="0">
                          <a:latin typeface="Verdana" panose="020B0604030504040204" pitchFamily="34" charset="0"/>
                          <a:ea typeface="Verdana" panose="020B0604030504040204" pitchFamily="34" charset="0"/>
                        </a:rPr>
                        <a:t>Time</a:t>
                      </a:r>
                    </a:p>
                  </a:txBody>
                  <a:tcPr/>
                </a:tc>
                <a:tc>
                  <a:txBody>
                    <a:bodyPr/>
                    <a:lstStyle/>
                    <a:p>
                      <a:r>
                        <a:rPr lang="en-US" dirty="0">
                          <a:latin typeface="Verdana" panose="020B0604030504040204" pitchFamily="34" charset="0"/>
                          <a:ea typeface="Verdana" panose="020B0604030504040204" pitchFamily="34" charset="0"/>
                        </a:rPr>
                        <a:t>Topic</a:t>
                      </a:r>
                    </a:p>
                  </a:txBody>
                  <a:tcPr/>
                </a:tc>
                <a:tc>
                  <a:txBody>
                    <a:bodyPr/>
                    <a:lstStyle/>
                    <a:p>
                      <a:r>
                        <a:rPr lang="en-US" dirty="0">
                          <a:latin typeface="Verdana" panose="020B0604030504040204" pitchFamily="34" charset="0"/>
                          <a:ea typeface="Verdana" panose="020B0604030504040204" pitchFamily="34" charset="0"/>
                        </a:rPr>
                        <a:t>Facilitator</a:t>
                      </a:r>
                    </a:p>
                  </a:txBody>
                  <a:tcPr/>
                </a:tc>
                <a:extLst>
                  <a:ext uri="{0D108BD9-81ED-4DB2-BD59-A6C34878D82A}">
                    <a16:rowId xmlns:a16="http://schemas.microsoft.com/office/drawing/2014/main" val="3911352767"/>
                  </a:ext>
                </a:extLst>
              </a:tr>
              <a:tr h="502920">
                <a:tc>
                  <a:txBody>
                    <a:bodyPr/>
                    <a:lstStyle/>
                    <a:p>
                      <a:pPr algn="l"/>
                      <a:r>
                        <a:rPr lang="en-US" dirty="0">
                          <a:latin typeface="Verdana" panose="020B0604030504040204" pitchFamily="34" charset="0"/>
                          <a:ea typeface="Verdana" panose="020B0604030504040204" pitchFamily="34" charset="0"/>
                        </a:rPr>
                        <a:t>12:00-12:15</a:t>
                      </a:r>
                    </a:p>
                  </a:txBody>
                  <a:tcPr/>
                </a:tc>
                <a:tc>
                  <a:txBody>
                    <a:bodyPr/>
                    <a:lstStyle/>
                    <a:p>
                      <a:r>
                        <a:rPr lang="en-US" dirty="0">
                          <a:latin typeface="Verdana" panose="020B0604030504040204" pitchFamily="34" charset="0"/>
                          <a:ea typeface="Verdana" panose="020B0604030504040204" pitchFamily="34" charset="0"/>
                        </a:rPr>
                        <a:t>Interoperability Showcase Videos</a:t>
                      </a:r>
                    </a:p>
                  </a:txBody>
                  <a:tcPr/>
                </a:tc>
                <a:tc>
                  <a:txBody>
                    <a:bodyPr/>
                    <a:lstStyle/>
                    <a:p>
                      <a:endParaRPr lang="en-US"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441335451"/>
                  </a:ext>
                </a:extLst>
              </a:tr>
              <a:tr h="502920">
                <a:tc>
                  <a:txBody>
                    <a:bodyPr/>
                    <a:lstStyle/>
                    <a:p>
                      <a:pPr algn="l"/>
                      <a:r>
                        <a:rPr lang="en-US" dirty="0">
                          <a:latin typeface="Verdana" panose="020B0604030504040204" pitchFamily="34" charset="0"/>
                          <a:ea typeface="Verdana" panose="020B0604030504040204" pitchFamily="34" charset="0"/>
                        </a:rPr>
                        <a:t>12:15-12:30</a:t>
                      </a:r>
                    </a:p>
                  </a:txBody>
                  <a:tcPr/>
                </a:tc>
                <a:tc>
                  <a:txBody>
                    <a:bodyPr/>
                    <a:lstStyle/>
                    <a:p>
                      <a:r>
                        <a:rPr lang="en-US" dirty="0">
                          <a:latin typeface="Verdana" panose="020B0604030504040204" pitchFamily="34" charset="0"/>
                          <a:ea typeface="Verdana" panose="020B0604030504040204" pitchFamily="34" charset="0"/>
                        </a:rPr>
                        <a:t>Welcome &amp; Introductions</a:t>
                      </a:r>
                    </a:p>
                  </a:txBody>
                  <a:tcPr/>
                </a:tc>
                <a:tc>
                  <a:txBody>
                    <a:bodyPr/>
                    <a:lstStyle/>
                    <a:p>
                      <a:r>
                        <a:rPr lang="en-US" dirty="0">
                          <a:latin typeface="Verdana" panose="020B0604030504040204" pitchFamily="34" charset="0"/>
                          <a:ea typeface="Verdana" panose="020B0604030504040204" pitchFamily="34" charset="0"/>
                        </a:rPr>
                        <a:t>Josh Legler</a:t>
                      </a:r>
                    </a:p>
                  </a:txBody>
                  <a:tcPr/>
                </a:tc>
                <a:extLst>
                  <a:ext uri="{0D108BD9-81ED-4DB2-BD59-A6C34878D82A}">
                    <a16:rowId xmlns:a16="http://schemas.microsoft.com/office/drawing/2014/main" val="1940534242"/>
                  </a:ext>
                </a:extLst>
              </a:tr>
              <a:tr h="502920">
                <a:tc>
                  <a:txBody>
                    <a:bodyPr/>
                    <a:lstStyle/>
                    <a:p>
                      <a:pPr algn="l"/>
                      <a:r>
                        <a:rPr lang="en-US" dirty="0">
                          <a:latin typeface="Verdana" panose="020B0604030504040204" pitchFamily="34" charset="0"/>
                          <a:ea typeface="Verdana" panose="020B0604030504040204" pitchFamily="34" charset="0"/>
                        </a:rPr>
                        <a:t>12:30-1:30</a:t>
                      </a:r>
                    </a:p>
                  </a:txBody>
                  <a:tcPr/>
                </a:tc>
                <a:tc>
                  <a:txBody>
                    <a:bodyPr/>
                    <a:lstStyle/>
                    <a:p>
                      <a:r>
                        <a:rPr lang="en-US" sz="1800" b="0" u="none" strike="noStrike" kern="1200" baseline="0" dirty="0">
                          <a:solidFill>
                            <a:schemeClr val="dk1"/>
                          </a:solidFill>
                          <a:latin typeface="Verdana" panose="020B0604030504040204" pitchFamily="34" charset="0"/>
                          <a:ea typeface="Verdana" panose="020B0604030504040204" pitchFamily="34" charset="0"/>
                        </a:rPr>
                        <a:t>From Silos to Synergy: Revolutionizing Healthcare Interoperability with FHIR</a:t>
                      </a:r>
                      <a:endParaRPr lang="en-US" dirty="0">
                        <a:latin typeface="Verdana" panose="020B0604030504040204" pitchFamily="34" charset="0"/>
                        <a:ea typeface="Verdana" panose="020B0604030504040204" pitchFamily="34" charset="0"/>
                      </a:endParaRPr>
                    </a:p>
                  </a:txBody>
                  <a:tcPr/>
                </a:tc>
                <a:tc>
                  <a:txBody>
                    <a:bodyPr/>
                    <a:lstStyle/>
                    <a:p>
                      <a:r>
                        <a:rPr lang="en-US" dirty="0">
                          <a:latin typeface="Verdana" panose="020B0604030504040204" pitchFamily="34" charset="0"/>
                          <a:ea typeface="Verdana" panose="020B0604030504040204" pitchFamily="34" charset="0"/>
                        </a:rPr>
                        <a:t>Amber Weeks, Interoperability Institute</a:t>
                      </a:r>
                    </a:p>
                  </a:txBody>
                  <a:tcPr/>
                </a:tc>
                <a:extLst>
                  <a:ext uri="{0D108BD9-81ED-4DB2-BD59-A6C34878D82A}">
                    <a16:rowId xmlns:a16="http://schemas.microsoft.com/office/drawing/2014/main" val="244086202"/>
                  </a:ext>
                </a:extLst>
              </a:tr>
              <a:tr h="502920">
                <a:tc>
                  <a:txBody>
                    <a:bodyPr/>
                    <a:lstStyle/>
                    <a:p>
                      <a:pPr algn="l"/>
                      <a:r>
                        <a:rPr lang="en-US" dirty="0">
                          <a:latin typeface="Verdana" panose="020B0604030504040204" pitchFamily="34" charset="0"/>
                          <a:ea typeface="Verdana" panose="020B0604030504040204" pitchFamily="34" charset="0"/>
                        </a:rPr>
                        <a:t>1:30-1:45</a:t>
                      </a:r>
                    </a:p>
                  </a:txBody>
                  <a:tcPr/>
                </a:tc>
                <a:tc>
                  <a:txBody>
                    <a:bodyPr/>
                    <a:lstStyle/>
                    <a:p>
                      <a:r>
                        <a:rPr lang="en-US" dirty="0">
                          <a:latin typeface="Verdana" panose="020B0604030504040204" pitchFamily="34" charset="0"/>
                          <a:ea typeface="Verdana" panose="020B0604030504040204" pitchFamily="34" charset="0"/>
                        </a:rPr>
                        <a:t>Break</a:t>
                      </a:r>
                      <a:endParaRPr lang="en-US" i="1" dirty="0">
                        <a:latin typeface="Verdana" panose="020B0604030504040204" pitchFamily="34" charset="0"/>
                        <a:ea typeface="Verdana" panose="020B0604030504040204" pitchFamily="34" charset="0"/>
                      </a:endParaRPr>
                    </a:p>
                  </a:txBody>
                  <a:tcPr/>
                </a:tc>
                <a:tc>
                  <a:txBody>
                    <a:bodyPr/>
                    <a:lstStyle/>
                    <a:p>
                      <a:endParaRPr lang="en-US"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441206195"/>
                  </a:ext>
                </a:extLst>
              </a:tr>
              <a:tr h="502920">
                <a:tc>
                  <a:txBody>
                    <a:bodyPr/>
                    <a:lstStyle/>
                    <a:p>
                      <a:pPr algn="l"/>
                      <a:r>
                        <a:rPr lang="en-US" dirty="0">
                          <a:latin typeface="Verdana" panose="020B0604030504040204" pitchFamily="34" charset="0"/>
                          <a:ea typeface="Verdana" panose="020B0604030504040204" pitchFamily="34" charset="0"/>
                        </a:rPr>
                        <a:t>1:45-2:30</a:t>
                      </a:r>
                    </a:p>
                  </a:txBody>
                  <a:tcPr/>
                </a:tc>
                <a:tc>
                  <a:txBody>
                    <a:bodyPr/>
                    <a:lstStyle/>
                    <a:p>
                      <a:r>
                        <a:rPr lang="en-US" sz="1800" b="0" u="none" strike="noStrike" kern="1200" baseline="0" dirty="0">
                          <a:solidFill>
                            <a:schemeClr val="dk1"/>
                          </a:solidFill>
                          <a:latin typeface="Verdana" panose="020B0604030504040204" pitchFamily="34" charset="0"/>
                          <a:ea typeface="Verdana" panose="020B0604030504040204" pitchFamily="34" charset="0"/>
                        </a:rPr>
                        <a:t>Getting to IHE USA Connectathon 2024 and HIMSS24 IO Showcase</a:t>
                      </a:r>
                      <a:endParaRPr lang="en-US" sz="1800" b="0" i="0" u="none" strike="noStrike" kern="1200" baseline="0" dirty="0">
                        <a:solidFill>
                          <a:schemeClr val="dk1"/>
                        </a:solidFill>
                        <a:latin typeface="Verdana" panose="020B0604030504040204" pitchFamily="34" charset="0"/>
                        <a:ea typeface="Verdana" panose="020B0604030504040204" pitchFamily="34" charset="0"/>
                        <a:cs typeface="+mn-cs"/>
                      </a:endParaRPr>
                    </a:p>
                  </a:txBody>
                  <a:tcPr/>
                </a:tc>
                <a:tc>
                  <a:txBody>
                    <a:bodyPr/>
                    <a:lstStyle/>
                    <a:p>
                      <a:r>
                        <a:rPr lang="en-US" dirty="0">
                          <a:latin typeface="Verdana" panose="020B0604030504040204" pitchFamily="34" charset="0"/>
                          <a:ea typeface="Verdana" panose="020B0604030504040204" pitchFamily="34" charset="0"/>
                        </a:rPr>
                        <a:t>Amit Trivedi, IHE USA</a:t>
                      </a:r>
                    </a:p>
                  </a:txBody>
                  <a:tcPr/>
                </a:tc>
                <a:extLst>
                  <a:ext uri="{0D108BD9-81ED-4DB2-BD59-A6C34878D82A}">
                    <a16:rowId xmlns:a16="http://schemas.microsoft.com/office/drawing/2014/main" val="440512260"/>
                  </a:ext>
                </a:extLst>
              </a:tr>
              <a:tr h="502920">
                <a:tc>
                  <a:txBody>
                    <a:bodyPr/>
                    <a:lstStyle/>
                    <a:p>
                      <a:pPr algn="l"/>
                      <a:r>
                        <a:rPr lang="en-US" dirty="0">
                          <a:latin typeface="Verdana" panose="020B0604030504040204" pitchFamily="34" charset="0"/>
                          <a:ea typeface="Verdana" panose="020B0604030504040204" pitchFamily="34" charset="0"/>
                        </a:rPr>
                        <a:t>2:30-3:00</a:t>
                      </a:r>
                    </a:p>
                  </a:txBody>
                  <a:tcPr/>
                </a:tc>
                <a:tc>
                  <a:txBody>
                    <a:bodyPr/>
                    <a:lstStyle/>
                    <a:p>
                      <a:r>
                        <a:rPr lang="en-US" sz="1800" b="0" u="none" strike="noStrike" kern="1200" baseline="0" dirty="0">
                          <a:solidFill>
                            <a:schemeClr val="dk1"/>
                          </a:solidFill>
                          <a:latin typeface="Verdana" panose="020B0604030504040204" pitchFamily="34" charset="0"/>
                          <a:ea typeface="Verdana" panose="020B0604030504040204" pitchFamily="34" charset="0"/>
                        </a:rPr>
                        <a:t>Current IO Landscape and Accomplishments</a:t>
                      </a:r>
                      <a:endParaRPr lang="en-US" sz="1800" b="0" i="0" u="none" strike="noStrike" kern="1200" baseline="0" dirty="0">
                        <a:solidFill>
                          <a:schemeClr val="dk1"/>
                        </a:solidFill>
                        <a:latin typeface="Verdana" panose="020B0604030504040204" pitchFamily="34" charset="0"/>
                        <a:ea typeface="Verdana" panose="020B0604030504040204" pitchFamily="34" charset="0"/>
                        <a:cs typeface="+mn-cs"/>
                      </a:endParaRPr>
                    </a:p>
                  </a:txBody>
                  <a:tcPr/>
                </a:tc>
                <a:tc>
                  <a:txBody>
                    <a:bodyPr/>
                    <a:lstStyle/>
                    <a:p>
                      <a:r>
                        <a:rPr lang="en-US" dirty="0">
                          <a:latin typeface="Verdana" panose="020B0604030504040204" pitchFamily="34" charset="0"/>
                          <a:ea typeface="Verdana" panose="020B0604030504040204" pitchFamily="34" charset="0"/>
                        </a:rPr>
                        <a:t>Josh Legler</a:t>
                      </a:r>
                    </a:p>
                  </a:txBody>
                  <a:tcPr/>
                </a:tc>
                <a:extLst>
                  <a:ext uri="{0D108BD9-81ED-4DB2-BD59-A6C34878D82A}">
                    <a16:rowId xmlns:a16="http://schemas.microsoft.com/office/drawing/2014/main" val="3295696609"/>
                  </a:ext>
                </a:extLst>
              </a:tr>
              <a:tr h="502920">
                <a:tc>
                  <a:txBody>
                    <a:bodyPr/>
                    <a:lstStyle/>
                    <a:p>
                      <a:pPr algn="l"/>
                      <a:r>
                        <a:rPr lang="en-US" dirty="0">
                          <a:latin typeface="Verdana" panose="020B0604030504040204" pitchFamily="34" charset="0"/>
                          <a:ea typeface="Verdana" panose="020B0604030504040204" pitchFamily="34" charset="0"/>
                        </a:rPr>
                        <a:t>3:00-3:15</a:t>
                      </a:r>
                    </a:p>
                  </a:txBody>
                  <a:tcPr/>
                </a:tc>
                <a:tc>
                  <a:txBody>
                    <a:bodyPr/>
                    <a:lstStyle/>
                    <a:p>
                      <a:r>
                        <a:rPr lang="en-US" dirty="0">
                          <a:latin typeface="Verdana" panose="020B0604030504040204" pitchFamily="34" charset="0"/>
                          <a:ea typeface="Verdana" panose="020B0604030504040204" pitchFamily="34" charset="0"/>
                        </a:rPr>
                        <a:t>Break</a:t>
                      </a:r>
                      <a:endParaRPr lang="en-US" i="1" dirty="0">
                        <a:latin typeface="Verdana" panose="020B0604030504040204" pitchFamily="34" charset="0"/>
                        <a:ea typeface="Verdana" panose="020B0604030504040204" pitchFamily="34" charset="0"/>
                      </a:endParaRPr>
                    </a:p>
                  </a:txBody>
                  <a:tcPr/>
                </a:tc>
                <a:tc>
                  <a:txBody>
                    <a:bodyPr/>
                    <a:lstStyle/>
                    <a:p>
                      <a:endParaRPr lang="en-US"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2857394970"/>
                  </a:ext>
                </a:extLst>
              </a:tr>
              <a:tr h="502920">
                <a:tc>
                  <a:txBody>
                    <a:bodyPr/>
                    <a:lstStyle/>
                    <a:p>
                      <a:pPr algn="l"/>
                      <a:r>
                        <a:rPr lang="en-US" dirty="0">
                          <a:latin typeface="Verdana" panose="020B0604030504040204" pitchFamily="34" charset="0"/>
                          <a:ea typeface="Verdana" panose="020B0604030504040204" pitchFamily="34" charset="0"/>
                        </a:rPr>
                        <a:t>3:15-3:45</a:t>
                      </a:r>
                    </a:p>
                  </a:txBody>
                  <a:tcPr/>
                </a:tc>
                <a:tc>
                  <a:txBody>
                    <a:bodyPr/>
                    <a:lstStyle/>
                    <a:p>
                      <a:r>
                        <a:rPr lang="en-US" dirty="0">
                          <a:latin typeface="Verdana" panose="020B0604030504040204" pitchFamily="34" charset="0"/>
                          <a:ea typeface="Verdana" panose="020B0604030504040204" pitchFamily="34" charset="0"/>
                        </a:rPr>
                        <a:t>2024 Collaboration</a:t>
                      </a:r>
                    </a:p>
                  </a:txBody>
                  <a:tcPr/>
                </a:tc>
                <a:tc>
                  <a:txBody>
                    <a:bodyPr/>
                    <a:lstStyle/>
                    <a:p>
                      <a:r>
                        <a:rPr lang="en-US" dirty="0">
                          <a:latin typeface="Verdana" panose="020B0604030504040204" pitchFamily="34" charset="0"/>
                          <a:ea typeface="Verdana" panose="020B0604030504040204" pitchFamily="34" charset="0"/>
                        </a:rPr>
                        <a:t>Josh Legler</a:t>
                      </a:r>
                    </a:p>
                  </a:txBody>
                  <a:tcPr/>
                </a:tc>
                <a:extLst>
                  <a:ext uri="{0D108BD9-81ED-4DB2-BD59-A6C34878D82A}">
                    <a16:rowId xmlns:a16="http://schemas.microsoft.com/office/drawing/2014/main" val="347319394"/>
                  </a:ext>
                </a:extLst>
              </a:tr>
              <a:tr h="502920">
                <a:tc>
                  <a:txBody>
                    <a:bodyPr/>
                    <a:lstStyle/>
                    <a:p>
                      <a:pPr algn="l"/>
                      <a:r>
                        <a:rPr lang="en-US" dirty="0">
                          <a:latin typeface="Verdana" panose="020B0604030504040204" pitchFamily="34" charset="0"/>
                          <a:ea typeface="Verdana" panose="020B0604030504040204" pitchFamily="34" charset="0"/>
                        </a:rPr>
                        <a:t>3:45-4:00</a:t>
                      </a:r>
                    </a:p>
                  </a:txBody>
                  <a:tcPr/>
                </a:tc>
                <a:tc>
                  <a:txBody>
                    <a:bodyPr/>
                    <a:lstStyle/>
                    <a:p>
                      <a:r>
                        <a:rPr lang="en-US" dirty="0">
                          <a:latin typeface="Verdana" panose="020B0604030504040204" pitchFamily="34" charset="0"/>
                          <a:ea typeface="Verdana" panose="020B0604030504040204" pitchFamily="34" charset="0"/>
                        </a:rPr>
                        <a:t>Your Next Steps</a:t>
                      </a:r>
                    </a:p>
                  </a:txBody>
                  <a:tcPr/>
                </a:tc>
                <a:tc>
                  <a:txBody>
                    <a:bodyPr/>
                    <a:lstStyle/>
                    <a:p>
                      <a:r>
                        <a:rPr lang="en-US" dirty="0">
                          <a:latin typeface="Verdana" panose="020B0604030504040204" pitchFamily="34" charset="0"/>
                          <a:ea typeface="Verdana" panose="020B0604030504040204" pitchFamily="34" charset="0"/>
                        </a:rPr>
                        <a:t>Josh Legler</a:t>
                      </a:r>
                    </a:p>
                  </a:txBody>
                  <a:tcPr/>
                </a:tc>
                <a:extLst>
                  <a:ext uri="{0D108BD9-81ED-4DB2-BD59-A6C34878D82A}">
                    <a16:rowId xmlns:a16="http://schemas.microsoft.com/office/drawing/2014/main" val="353082223"/>
                  </a:ext>
                </a:extLst>
              </a:tr>
            </a:tbl>
          </a:graphicData>
        </a:graphic>
      </p:graphicFrame>
    </p:spTree>
    <p:extLst>
      <p:ext uri="{BB962C8B-B14F-4D97-AF65-F5344CB8AC3E}">
        <p14:creationId xmlns:p14="http://schemas.microsoft.com/office/powerpoint/2010/main" val="1651161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ogo, company name&#10;&#10;Description automatically generated">
            <a:extLst>
              <a:ext uri="{FF2B5EF4-FFF2-40B4-BE49-F238E27FC236}">
                <a16:creationId xmlns:a16="http://schemas.microsoft.com/office/drawing/2014/main" id="{D2F980BA-94B2-2D94-CB98-F7F63A5D1261}"/>
              </a:ext>
            </a:extLst>
          </p:cNvPr>
          <p:cNvPicPr>
            <a:picLocks noChangeAspect="1"/>
          </p:cNvPicPr>
          <p:nvPr/>
        </p:nvPicPr>
        <p:blipFill>
          <a:blip r:embed="rId3"/>
          <a:stretch>
            <a:fillRect/>
          </a:stretch>
        </p:blipFill>
        <p:spPr>
          <a:xfrm>
            <a:off x="1366580" y="1248994"/>
            <a:ext cx="6551931" cy="4360012"/>
          </a:xfrm>
          <a:prstGeom prst="rect">
            <a:avLst/>
          </a:prstGeom>
        </p:spPr>
      </p:pic>
      <p:sp>
        <p:nvSpPr>
          <p:cNvPr id="2" name="Title 1">
            <a:extLst>
              <a:ext uri="{FF2B5EF4-FFF2-40B4-BE49-F238E27FC236}">
                <a16:creationId xmlns:a16="http://schemas.microsoft.com/office/drawing/2014/main" id="{59113A48-933C-E737-61A2-3B447CC6C84E}"/>
              </a:ext>
            </a:extLst>
          </p:cNvPr>
          <p:cNvSpPr>
            <a:spLocks noGrp="1"/>
          </p:cNvSpPr>
          <p:nvPr>
            <p:ph type="ctrTitle"/>
          </p:nvPr>
        </p:nvSpPr>
        <p:spPr/>
        <p:txBody>
          <a:bodyPr/>
          <a:lstStyle/>
          <a:p>
            <a:r>
              <a:rPr lang="en-US" dirty="0"/>
              <a:t>IRAP Scholarship</a:t>
            </a:r>
          </a:p>
        </p:txBody>
      </p:sp>
      <p:sp>
        <p:nvSpPr>
          <p:cNvPr id="10" name="TextBox 9">
            <a:extLst>
              <a:ext uri="{FF2B5EF4-FFF2-40B4-BE49-F238E27FC236}">
                <a16:creationId xmlns:a16="http://schemas.microsoft.com/office/drawing/2014/main" id="{39D2B0F8-782A-E544-BEB1-77953FB6C92B}"/>
              </a:ext>
            </a:extLst>
          </p:cNvPr>
          <p:cNvSpPr txBox="1"/>
          <p:nvPr/>
        </p:nvSpPr>
        <p:spPr>
          <a:xfrm>
            <a:off x="948268" y="4247849"/>
            <a:ext cx="10237409" cy="1569660"/>
          </a:xfrm>
          <a:prstGeom prst="rect">
            <a:avLst/>
          </a:prstGeom>
          <a:noFill/>
        </p:spPr>
        <p:txBody>
          <a:bodyPr wrap="square" rtlCol="0">
            <a:spAutoFit/>
          </a:bodyPr>
          <a:lstStyle/>
          <a:p>
            <a:pPr defTabSz="609585"/>
            <a:r>
              <a:rPr lang="en-US" sz="2400" b="1" dirty="0" err="1">
                <a:solidFill>
                  <a:srgbClr val="000000"/>
                </a:solidFill>
                <a:latin typeface="Helvetica Neue Light"/>
              </a:rPr>
              <a:t>ImageTrend’s</a:t>
            </a:r>
            <a:r>
              <a:rPr lang="en-US" sz="2400" b="1" dirty="0">
                <a:solidFill>
                  <a:srgbClr val="000000"/>
                </a:solidFill>
                <a:latin typeface="Helvetica Neue Light"/>
              </a:rPr>
              <a:t> Path to Production:</a:t>
            </a:r>
          </a:p>
          <a:p>
            <a:pPr defTabSz="609585"/>
            <a:r>
              <a:rPr lang="en-US" sz="2400" dirty="0">
                <a:solidFill>
                  <a:srgbClr val="000000"/>
                </a:solidFill>
                <a:latin typeface="Helvetica Neue Light"/>
              </a:rPr>
              <a:t>Engaged via NEMSIS TAC in Path to Production – January ‘22</a:t>
            </a:r>
          </a:p>
          <a:p>
            <a:pPr defTabSz="609585"/>
            <a:r>
              <a:rPr lang="en-US" sz="2400" dirty="0">
                <a:solidFill>
                  <a:srgbClr val="000000"/>
                </a:solidFill>
                <a:latin typeface="Helvetica Neue Light"/>
              </a:rPr>
              <a:t>Attended Standards Acceleration Workshops in Atlanta, CAT22</a:t>
            </a:r>
          </a:p>
          <a:p>
            <a:pPr defTabSz="609585"/>
            <a:r>
              <a:rPr lang="en-US" sz="2400" dirty="0">
                <a:solidFill>
                  <a:srgbClr val="000000"/>
                </a:solidFill>
                <a:latin typeface="Helvetica Neue Light"/>
              </a:rPr>
              <a:t>Awarded IRAP/Bill </a:t>
            </a:r>
            <a:r>
              <a:rPr lang="en-US" sz="2400" dirty="0" err="1">
                <a:solidFill>
                  <a:srgbClr val="000000"/>
                </a:solidFill>
                <a:latin typeface="Helvetica Neue Light"/>
              </a:rPr>
              <a:t>Majurski</a:t>
            </a:r>
            <a:r>
              <a:rPr lang="en-US" sz="2400" dirty="0">
                <a:solidFill>
                  <a:srgbClr val="000000"/>
                </a:solidFill>
                <a:latin typeface="Helvetica Neue Light"/>
              </a:rPr>
              <a:t> Scholarship for Connectathon 2023</a:t>
            </a:r>
          </a:p>
        </p:txBody>
      </p:sp>
      <p:pic>
        <p:nvPicPr>
          <p:cNvPr id="11" name="Picture 2" descr="Tablet-Based Ultrasound Tech in Emergency Services Vehicles Can Speed Care  in the ED - ACEP Now">
            <a:extLst>
              <a:ext uri="{FF2B5EF4-FFF2-40B4-BE49-F238E27FC236}">
                <a16:creationId xmlns:a16="http://schemas.microsoft.com/office/drawing/2014/main" id="{93FF7370-5BBE-39BA-7A58-97E6ED16E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550" y="1547541"/>
            <a:ext cx="4405785" cy="2508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45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A74B2F-6684-A344-A72D-4C87253374AE}"/>
              </a:ext>
            </a:extLst>
          </p:cNvPr>
          <p:cNvSpPr txBox="1">
            <a:spLocks/>
          </p:cNvSpPr>
          <p:nvPr/>
        </p:nvSpPr>
        <p:spPr>
          <a:xfrm>
            <a:off x="894079" y="2356109"/>
            <a:ext cx="6142448" cy="3670223"/>
          </a:xfrm>
          <a:prstGeom prst="rect">
            <a:avLst/>
          </a:prstGeom>
        </p:spPr>
        <p:txBody>
          <a:bodyPr vert="horz" lIns="0" tIns="60960" rIns="0" bIns="60960" rtlCol="0" anchor="t">
            <a:noAutofit/>
          </a:bodyPr>
          <a:lstStyle>
            <a:lvl1pPr marL="0" indent="0" algn="l" defTabSz="457200" rtl="0" eaLnBrk="1" latinLnBrk="0" hangingPunct="1">
              <a:lnSpc>
                <a:spcPct val="80000"/>
              </a:lnSpc>
              <a:spcBef>
                <a:spcPct val="20000"/>
              </a:spcBef>
              <a:spcAft>
                <a:spcPts val="600"/>
              </a:spcAft>
              <a:buFont typeface="Arial"/>
              <a:buNone/>
              <a:defRPr sz="1200" b="0" i="0" kern="1200">
                <a:solidFill>
                  <a:srgbClr val="333333"/>
                </a:solidFill>
                <a:latin typeface="Arial"/>
                <a:ea typeface="+mn-ea"/>
                <a:cs typeface="Arial"/>
              </a:defRPr>
            </a:lvl1pPr>
            <a:lvl2pPr marL="457200" indent="0" algn="ctr" defTabSz="457200" rtl="0" eaLnBrk="1" latinLnBrk="0" hangingPunct="1">
              <a:lnSpc>
                <a:spcPct val="80000"/>
              </a:lnSpc>
              <a:spcBef>
                <a:spcPct val="20000"/>
              </a:spcBef>
              <a:spcAft>
                <a:spcPts val="600"/>
              </a:spcAft>
              <a:buFont typeface="Arial"/>
              <a:buNone/>
              <a:defRPr sz="1800" b="0" i="0" kern="1200">
                <a:solidFill>
                  <a:schemeClr val="tx1">
                    <a:tint val="75000"/>
                  </a:schemeClr>
                </a:solidFill>
                <a:latin typeface="Arial"/>
                <a:ea typeface="+mn-ea"/>
                <a:cs typeface="Arial"/>
              </a:defRPr>
            </a:lvl2pPr>
            <a:lvl3pPr marL="914400" indent="0" algn="ctr" defTabSz="457200" rtl="0" eaLnBrk="1" latinLnBrk="0" hangingPunct="1">
              <a:lnSpc>
                <a:spcPct val="80000"/>
              </a:lnSpc>
              <a:spcBef>
                <a:spcPct val="20000"/>
              </a:spcBef>
              <a:spcAft>
                <a:spcPts val="600"/>
              </a:spcAft>
              <a:buFont typeface="Arial"/>
              <a:buNone/>
              <a:defRPr sz="1800" b="0" i="0" kern="1200">
                <a:solidFill>
                  <a:schemeClr val="tx1">
                    <a:tint val="75000"/>
                  </a:schemeClr>
                </a:solidFill>
                <a:latin typeface="Arial"/>
                <a:ea typeface="+mn-ea"/>
                <a:cs typeface="Arial"/>
              </a:defRPr>
            </a:lvl3pPr>
            <a:lvl4pPr marL="1371600" indent="0" algn="ctr" defTabSz="457200" rtl="0" eaLnBrk="1" latinLnBrk="0" hangingPunct="1">
              <a:lnSpc>
                <a:spcPct val="80000"/>
              </a:lnSpc>
              <a:spcBef>
                <a:spcPct val="20000"/>
              </a:spcBef>
              <a:spcAft>
                <a:spcPts val="600"/>
              </a:spcAft>
              <a:buFont typeface="Arial"/>
              <a:buNone/>
              <a:defRPr sz="1800" b="0" i="0" kern="1200">
                <a:solidFill>
                  <a:schemeClr val="tx1">
                    <a:tint val="75000"/>
                  </a:schemeClr>
                </a:solidFill>
                <a:latin typeface="Arial"/>
                <a:ea typeface="+mn-ea"/>
                <a:cs typeface="Arial"/>
              </a:defRPr>
            </a:lvl4pPr>
            <a:lvl5pPr marL="1828800" indent="0" algn="ctr" defTabSz="457200" rtl="0" eaLnBrk="1" latinLnBrk="0" hangingPunct="1">
              <a:lnSpc>
                <a:spcPct val="80000"/>
              </a:lnSpc>
              <a:spcBef>
                <a:spcPct val="20000"/>
              </a:spcBef>
              <a:spcAft>
                <a:spcPts val="600"/>
              </a:spcAft>
              <a:buFont typeface="Arial"/>
              <a:buNone/>
              <a:defRPr sz="18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67" b="1" dirty="0">
                <a:solidFill>
                  <a:schemeClr val="accent3"/>
                </a:solidFill>
              </a:rPr>
              <a:t>Timing: </a:t>
            </a:r>
            <a:r>
              <a:rPr lang="en-US" sz="1867" dirty="0">
                <a:solidFill>
                  <a:schemeClr val="tx1"/>
                </a:solidFill>
              </a:rPr>
              <a:t>HIMSS24 – March 2024 </a:t>
            </a:r>
            <a:endParaRPr lang="en-US" sz="1867" dirty="0"/>
          </a:p>
          <a:p>
            <a:pPr>
              <a:lnSpc>
                <a:spcPct val="100000"/>
              </a:lnSpc>
            </a:pPr>
            <a:r>
              <a:rPr lang="en-US" sz="1867" b="1" dirty="0">
                <a:solidFill>
                  <a:schemeClr val="accent3"/>
                </a:solidFill>
              </a:rPr>
              <a:t>Virtual Connectathon:</a:t>
            </a:r>
            <a:r>
              <a:rPr lang="en-US" sz="1867" dirty="0">
                <a:solidFill>
                  <a:schemeClr val="tx1"/>
                </a:solidFill>
              </a:rPr>
              <a:t> Q1 to support Showcase</a:t>
            </a:r>
            <a:endParaRPr lang="en-US" sz="1867" dirty="0"/>
          </a:p>
          <a:p>
            <a:pPr>
              <a:lnSpc>
                <a:spcPct val="100000"/>
              </a:lnSpc>
            </a:pPr>
            <a:r>
              <a:rPr lang="en-US" sz="1867" b="1" dirty="0">
                <a:solidFill>
                  <a:schemeClr val="accent3"/>
                </a:solidFill>
              </a:rPr>
              <a:t>Face to Face Connectathon: </a:t>
            </a:r>
            <a:r>
              <a:rPr lang="en-US" sz="1867" dirty="0">
                <a:solidFill>
                  <a:schemeClr val="tx1"/>
                </a:solidFill>
              </a:rPr>
              <a:t>Q3 2024</a:t>
            </a:r>
          </a:p>
          <a:p>
            <a:pPr>
              <a:lnSpc>
                <a:spcPct val="100000"/>
              </a:lnSpc>
            </a:pPr>
            <a:r>
              <a:rPr lang="en-US" sz="1867" b="1" dirty="0">
                <a:solidFill>
                  <a:schemeClr val="accent3"/>
                </a:solidFill>
              </a:rPr>
              <a:t>Planned Activities/ Testing Tracks</a:t>
            </a:r>
          </a:p>
          <a:p>
            <a:pPr marL="342900" indent="-342900">
              <a:lnSpc>
                <a:spcPct val="100000"/>
              </a:lnSpc>
              <a:buFont typeface="Arial" panose="020B0604020202020204" pitchFamily="34" charset="0"/>
              <a:buChar char="•"/>
            </a:pPr>
            <a:r>
              <a:rPr lang="en-US" sz="1867" dirty="0">
                <a:solidFill>
                  <a:schemeClr val="tx1"/>
                </a:solidFill>
              </a:rPr>
              <a:t>NEMSIS: EMS Projectathon</a:t>
            </a:r>
          </a:p>
          <a:p>
            <a:pPr marL="342900" indent="-342900">
              <a:lnSpc>
                <a:spcPct val="100000"/>
              </a:lnSpc>
              <a:buFont typeface="Arial" panose="020B0604020202020204" pitchFamily="34" charset="0"/>
              <a:buChar char="•"/>
            </a:pPr>
            <a:r>
              <a:rPr lang="en-US" sz="1867" dirty="0">
                <a:solidFill>
                  <a:schemeClr val="tx1"/>
                </a:solidFill>
              </a:rPr>
              <a:t>CDC: Occupational Data for Health</a:t>
            </a:r>
          </a:p>
          <a:p>
            <a:pPr marL="342900" indent="-342900">
              <a:lnSpc>
                <a:spcPct val="100000"/>
              </a:lnSpc>
              <a:buFont typeface="Arial" panose="020B0604020202020204" pitchFamily="34" charset="0"/>
              <a:buChar char="•"/>
            </a:pPr>
            <a:r>
              <a:rPr lang="en-US" sz="1867" dirty="0">
                <a:solidFill>
                  <a:schemeClr val="tx1"/>
                </a:solidFill>
              </a:rPr>
              <a:t>WHO/GDHP: International Patient Summary</a:t>
            </a:r>
          </a:p>
          <a:p>
            <a:pPr marL="342900" indent="-342900">
              <a:lnSpc>
                <a:spcPct val="100000"/>
              </a:lnSpc>
              <a:buFont typeface="Arial" panose="020B0604020202020204" pitchFamily="34" charset="0"/>
              <a:buChar char="•"/>
            </a:pPr>
            <a:r>
              <a:rPr lang="en-US" sz="1867" dirty="0">
                <a:solidFill>
                  <a:schemeClr val="tx1"/>
                </a:solidFill>
              </a:rPr>
              <a:t>Social Care with Gravity Project/Civitas</a:t>
            </a:r>
          </a:p>
          <a:p>
            <a:pPr marL="342900" indent="-342900">
              <a:lnSpc>
                <a:spcPct val="100000"/>
              </a:lnSpc>
              <a:buFont typeface="Arial" panose="020B0604020202020204" pitchFamily="34" charset="0"/>
              <a:buChar char="•"/>
            </a:pPr>
            <a:r>
              <a:rPr lang="en-US" sz="1867" dirty="0">
                <a:solidFill>
                  <a:schemeClr val="tx1"/>
                </a:solidFill>
              </a:rPr>
              <a:t>AI in Radiology Workflow</a:t>
            </a:r>
          </a:p>
          <a:p>
            <a:pPr marL="342900" indent="-342900">
              <a:lnSpc>
                <a:spcPct val="100000"/>
              </a:lnSpc>
              <a:buFont typeface="Arial" panose="020B0604020202020204" pitchFamily="34" charset="0"/>
              <a:buChar char="•"/>
            </a:pPr>
            <a:r>
              <a:rPr lang="en-US" sz="1867" dirty="0">
                <a:solidFill>
                  <a:schemeClr val="tx1"/>
                </a:solidFill>
              </a:rPr>
              <a:t>QHINS: National Network Connectivity</a:t>
            </a:r>
            <a:endParaRPr lang="en-US" sz="1867" dirty="0"/>
          </a:p>
          <a:p>
            <a:pPr>
              <a:lnSpc>
                <a:spcPct val="100000"/>
              </a:lnSpc>
            </a:pPr>
            <a:endParaRPr lang="en-US" sz="1867" dirty="0">
              <a:solidFill>
                <a:schemeClr val="tx1"/>
              </a:solidFill>
            </a:endParaRPr>
          </a:p>
          <a:p>
            <a:endParaRPr lang="en-US" sz="2133" dirty="0"/>
          </a:p>
        </p:txBody>
      </p:sp>
      <p:sp>
        <p:nvSpPr>
          <p:cNvPr id="5" name="Rectangle 4">
            <a:extLst>
              <a:ext uri="{FF2B5EF4-FFF2-40B4-BE49-F238E27FC236}">
                <a16:creationId xmlns:a16="http://schemas.microsoft.com/office/drawing/2014/main" id="{F2392CB8-8999-F343-9FB0-B8F5132CF1EC}"/>
              </a:ext>
            </a:extLst>
          </p:cNvPr>
          <p:cNvSpPr/>
          <p:nvPr/>
        </p:nvSpPr>
        <p:spPr>
          <a:xfrm>
            <a:off x="535800" y="1604389"/>
            <a:ext cx="7437120" cy="461665"/>
          </a:xfrm>
          <a:prstGeom prst="rect">
            <a:avLst/>
          </a:prstGeom>
        </p:spPr>
        <p:txBody>
          <a:bodyPr wrap="square">
            <a:spAutoFit/>
          </a:bodyPr>
          <a:lstStyle/>
          <a:p>
            <a:r>
              <a:rPr lang="en-US" sz="2400" b="1" dirty="0">
                <a:solidFill>
                  <a:srgbClr val="217AA0"/>
                </a:solidFill>
                <a:latin typeface="Verdana"/>
                <a:cs typeface="Verdana"/>
              </a:rPr>
              <a:t>Connectathon 2024: Update</a:t>
            </a:r>
            <a:endParaRPr lang="en-US" sz="1067" dirty="0">
              <a:solidFill>
                <a:schemeClr val="accent5"/>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086" y="2096831"/>
            <a:ext cx="4317997" cy="3238499"/>
          </a:xfrm>
          <a:prstGeom prst="rect">
            <a:avLst/>
          </a:prstGeom>
        </p:spPr>
      </p:pic>
    </p:spTree>
    <p:extLst>
      <p:ext uri="{BB962C8B-B14F-4D97-AF65-F5344CB8AC3E}">
        <p14:creationId xmlns:p14="http://schemas.microsoft.com/office/powerpoint/2010/main" val="2274079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7240E7-6AED-4999-BA8D-CF1CE64C5F7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
        <p:nvSpPr>
          <p:cNvPr id="5" name="Text Placeholder 4">
            <a:extLst>
              <a:ext uri="{FF2B5EF4-FFF2-40B4-BE49-F238E27FC236}">
                <a16:creationId xmlns:a16="http://schemas.microsoft.com/office/drawing/2014/main" id="{CCE71E20-CDF1-4FE8-A42A-148DF2A65AE2}"/>
              </a:ext>
            </a:extLst>
          </p:cNvPr>
          <p:cNvSpPr>
            <a:spLocks noGrp="1"/>
          </p:cNvSpPr>
          <p:nvPr>
            <p:ph type="body" idx="1"/>
          </p:nvPr>
        </p:nvSpPr>
        <p:spPr>
          <a:xfrm>
            <a:off x="656852" y="1871933"/>
            <a:ext cx="5021066" cy="3429000"/>
          </a:xfrm>
        </p:spPr>
        <p:txBody>
          <a:bodyPr/>
          <a:lstStyle/>
          <a:p>
            <a:r>
              <a:rPr lang="en-US" sz="1600" dirty="0"/>
              <a:t>Premier </a:t>
            </a:r>
            <a:r>
              <a:rPr lang="en-US" sz="1600" dirty="0">
                <a:solidFill>
                  <a:srgbClr val="333333"/>
                </a:solidFill>
              </a:rPr>
              <a:t>specialty exhibition that includes demonstration areas, educational theaters, a product marketplace, on-demand content and numerous networking opportunities</a:t>
            </a:r>
          </a:p>
          <a:p>
            <a:r>
              <a:rPr lang="en-US" sz="1600" dirty="0">
                <a:solidFill>
                  <a:srgbClr val="333333"/>
                </a:solidFill>
              </a:rPr>
              <a:t>HIMSS participants include market suppliers, non-profit organizations, payers, providers, academia, HIEs, SDOs, consulting firms, and federal agencies </a:t>
            </a:r>
          </a:p>
          <a:p>
            <a:r>
              <a:rPr lang="en-US" sz="1600" dirty="0">
                <a:solidFill>
                  <a:srgbClr val="333333"/>
                </a:solidFill>
              </a:rPr>
              <a:t>Approx. 70 unique digital solutions connecting &amp; interacting in real-time</a:t>
            </a:r>
          </a:p>
          <a:p>
            <a:r>
              <a:rPr lang="en-US" sz="1600" dirty="0">
                <a:solidFill>
                  <a:srgbClr val="333333"/>
                </a:solidFill>
              </a:rPr>
              <a:t>Addressing critical &amp; timely topics such as sepsis, immunization management, and mental health </a:t>
            </a:r>
          </a:p>
        </p:txBody>
      </p:sp>
      <p:sp>
        <p:nvSpPr>
          <p:cNvPr id="4" name="Title 3">
            <a:extLst>
              <a:ext uri="{FF2B5EF4-FFF2-40B4-BE49-F238E27FC236}">
                <a16:creationId xmlns:a16="http://schemas.microsoft.com/office/drawing/2014/main" id="{4F056AD0-A9C4-43F4-9EDB-89EE50B10A67}"/>
              </a:ext>
            </a:extLst>
          </p:cNvPr>
          <p:cNvSpPr>
            <a:spLocks noGrp="1"/>
          </p:cNvSpPr>
          <p:nvPr>
            <p:ph type="title"/>
          </p:nvPr>
        </p:nvSpPr>
        <p:spPr>
          <a:xfrm>
            <a:off x="846073" y="1051047"/>
            <a:ext cx="7801537" cy="1028700"/>
          </a:xfrm>
        </p:spPr>
        <p:txBody>
          <a:bodyPr/>
          <a:lstStyle/>
          <a:p>
            <a:r>
              <a:rPr lang="en-US" b="1" i="0" dirty="0"/>
              <a:t>HIMSS Interoperability Showcase™</a:t>
            </a:r>
            <a:endParaRPr lang="en-US" dirty="0"/>
          </a:p>
        </p:txBody>
      </p:sp>
      <p:sp>
        <p:nvSpPr>
          <p:cNvPr id="8" name="TextBox 7">
            <a:extLst>
              <a:ext uri="{FF2B5EF4-FFF2-40B4-BE49-F238E27FC236}">
                <a16:creationId xmlns:a16="http://schemas.microsoft.com/office/drawing/2014/main" id="{1A222227-0AB2-469F-B7D0-591E792F5AEC}"/>
              </a:ext>
            </a:extLst>
          </p:cNvPr>
          <p:cNvSpPr txBox="1"/>
          <p:nvPr/>
        </p:nvSpPr>
        <p:spPr>
          <a:xfrm>
            <a:off x="6324862" y="2585410"/>
            <a:ext cx="4389121" cy="2862322"/>
          </a:xfrm>
          <a:prstGeom prst="rect">
            <a:avLst/>
          </a:prstGeom>
          <a:solidFill>
            <a:schemeClr val="accent2">
              <a:lumMod val="60000"/>
              <a:lumOff val="40000"/>
            </a:schemeClr>
          </a:solidFill>
        </p:spPr>
        <p:txBody>
          <a:bodyPr wrap="square" rtlCol="0">
            <a:spAutoFit/>
          </a:bodyPr>
          <a:lstStyle/>
          <a:p>
            <a:pPr algn="ctr"/>
            <a:r>
              <a:rPr lang="en-US" sz="2400" i="1" dirty="0">
                <a:solidFill>
                  <a:schemeClr val="accent1"/>
                </a:solidFill>
              </a:rPr>
              <a:t>Our mission is to demonstrate the power of standards-based interoperability by showcasing systems exchanging and using data in real time to improve care, outcomes, experience and healthcare. </a:t>
            </a:r>
          </a:p>
          <a:p>
            <a:pPr algn="ctr"/>
            <a:endParaRPr lang="en-US" sz="1200" dirty="0">
              <a:solidFill>
                <a:schemeClr val="accent1"/>
              </a:solidFill>
            </a:endParaRPr>
          </a:p>
        </p:txBody>
      </p:sp>
      <p:sp>
        <p:nvSpPr>
          <p:cNvPr id="9" name="TextBox 8">
            <a:extLst>
              <a:ext uri="{FF2B5EF4-FFF2-40B4-BE49-F238E27FC236}">
                <a16:creationId xmlns:a16="http://schemas.microsoft.com/office/drawing/2014/main" id="{0D4DC781-3B55-47A8-8FF7-FC60B808F942}"/>
              </a:ext>
            </a:extLst>
          </p:cNvPr>
          <p:cNvSpPr txBox="1"/>
          <p:nvPr/>
        </p:nvSpPr>
        <p:spPr>
          <a:xfrm>
            <a:off x="9941498" y="1410268"/>
            <a:ext cx="2356899" cy="923330"/>
          </a:xfrm>
          <a:prstGeom prst="rect">
            <a:avLst/>
          </a:prstGeom>
          <a:noFill/>
        </p:spPr>
        <p:txBody>
          <a:bodyPr wrap="square" rtlCol="0">
            <a:spAutoFit/>
          </a:bodyPr>
          <a:lstStyle/>
          <a:p>
            <a:pPr algn="ctr"/>
            <a:r>
              <a:rPr lang="en-US" sz="1800" b="1" dirty="0">
                <a:solidFill>
                  <a:schemeClr val="bg1"/>
                </a:solidFill>
              </a:rPr>
              <a:t>Orlando Convention Center</a:t>
            </a:r>
          </a:p>
          <a:p>
            <a:pPr algn="ctr"/>
            <a:r>
              <a:rPr lang="en-US" b="1" i="1" dirty="0">
                <a:solidFill>
                  <a:schemeClr val="bg1"/>
                </a:solidFill>
              </a:rPr>
              <a:t>HIMSS24</a:t>
            </a:r>
            <a:endParaRPr lang="en-US" sz="1800" i="1" dirty="0">
              <a:solidFill>
                <a:schemeClr val="bg1"/>
              </a:solidFill>
            </a:endParaRPr>
          </a:p>
        </p:txBody>
      </p:sp>
    </p:spTree>
    <p:extLst>
      <p:ext uri="{BB962C8B-B14F-4D97-AF65-F5344CB8AC3E}">
        <p14:creationId xmlns:p14="http://schemas.microsoft.com/office/powerpoint/2010/main" val="1894452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4396-D72C-43B6-A1AE-0A427ED86803}"/>
              </a:ext>
            </a:extLst>
          </p:cNvPr>
          <p:cNvSpPr>
            <a:spLocks noGrp="1"/>
          </p:cNvSpPr>
          <p:nvPr>
            <p:ph type="title"/>
          </p:nvPr>
        </p:nvSpPr>
        <p:spPr>
          <a:xfrm>
            <a:off x="973451" y="139286"/>
            <a:ext cx="9833429" cy="1028700"/>
          </a:xfrm>
        </p:spPr>
        <p:txBody>
          <a:bodyPr/>
          <a:lstStyle/>
          <a:p>
            <a:r>
              <a:rPr lang="en-US" dirty="0"/>
              <a:t>Previous Showcase Demonstrations </a:t>
            </a:r>
          </a:p>
        </p:txBody>
      </p:sp>
      <p:sp>
        <p:nvSpPr>
          <p:cNvPr id="3" name="Text Placeholder 2">
            <a:extLst>
              <a:ext uri="{FF2B5EF4-FFF2-40B4-BE49-F238E27FC236}">
                <a16:creationId xmlns:a16="http://schemas.microsoft.com/office/drawing/2014/main" id="{1B87360F-2365-4A79-B6E6-E697584B4CA0}"/>
              </a:ext>
            </a:extLst>
          </p:cNvPr>
          <p:cNvSpPr>
            <a:spLocks noGrp="1"/>
          </p:cNvSpPr>
          <p:nvPr>
            <p:ph type="body" idx="1"/>
          </p:nvPr>
        </p:nvSpPr>
        <p:spPr>
          <a:xfrm>
            <a:off x="854699" y="2017946"/>
            <a:ext cx="5241301" cy="3429000"/>
          </a:xfrm>
        </p:spPr>
        <p:txBody>
          <a:bodyPr/>
          <a:lstStyle/>
          <a:p>
            <a:pPr fontAlgn="base"/>
            <a:r>
              <a:rPr lang="en-US" sz="1600" dirty="0"/>
              <a:t>360X Care Transitions for a COVID-19 Patient </a:t>
            </a:r>
          </a:p>
          <a:p>
            <a:pPr fontAlgn="base"/>
            <a:r>
              <a:rPr lang="en-US" sz="1600" dirty="0"/>
              <a:t>AI Automation at the Edge  </a:t>
            </a:r>
          </a:p>
          <a:p>
            <a:pPr fontAlgn="base"/>
            <a:r>
              <a:rPr lang="en-US" sz="1600" dirty="0"/>
              <a:t>AI Enabled Workflow Transformation</a:t>
            </a:r>
          </a:p>
          <a:p>
            <a:pPr fontAlgn="base"/>
            <a:r>
              <a:rPr lang="en-US" sz="1600" dirty="0"/>
              <a:t>Automated Situational Awareness Reporting</a:t>
            </a:r>
          </a:p>
          <a:p>
            <a:pPr fontAlgn="base"/>
            <a:r>
              <a:rPr lang="en-US" sz="1600" dirty="0"/>
              <a:t>Healthcare Surveillance for Pandemic Response </a:t>
            </a:r>
          </a:p>
          <a:p>
            <a:pPr fontAlgn="base"/>
            <a:r>
              <a:rPr lang="en-US" sz="1600" dirty="0"/>
              <a:t>Heart Transplant </a:t>
            </a:r>
          </a:p>
          <a:p>
            <a:pPr fontAlgn="base"/>
            <a:r>
              <a:rPr lang="en-US" sz="1600" dirty="0"/>
              <a:t>Journey of a COVID-19 Patient</a:t>
            </a:r>
          </a:p>
        </p:txBody>
      </p:sp>
      <p:sp>
        <p:nvSpPr>
          <p:cNvPr id="4" name="Slide Number Placeholder 3">
            <a:extLst>
              <a:ext uri="{FF2B5EF4-FFF2-40B4-BE49-F238E27FC236}">
                <a16:creationId xmlns:a16="http://schemas.microsoft.com/office/drawing/2014/main" id="{0E0935D8-F6B7-448B-9892-881CB20880C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sp>
        <p:nvSpPr>
          <p:cNvPr id="5" name="Text Placeholder 2">
            <a:extLst>
              <a:ext uri="{FF2B5EF4-FFF2-40B4-BE49-F238E27FC236}">
                <a16:creationId xmlns:a16="http://schemas.microsoft.com/office/drawing/2014/main" id="{AEB29720-3CB6-4A9E-B3A8-5879CD039E52}"/>
              </a:ext>
            </a:extLst>
          </p:cNvPr>
          <p:cNvSpPr txBox="1">
            <a:spLocks/>
          </p:cNvSpPr>
          <p:nvPr/>
        </p:nvSpPr>
        <p:spPr>
          <a:xfrm>
            <a:off x="6119216" y="2017946"/>
            <a:ext cx="5241301" cy="3429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50000"/>
              </a:lnSpc>
              <a:spcBef>
                <a:spcPts val="1000"/>
              </a:spcBef>
              <a:spcAft>
                <a:spcPts val="0"/>
              </a:spcAft>
              <a:buClr>
                <a:srgbClr val="FF5A5A"/>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100000"/>
              </a:lnSpc>
              <a:spcBef>
                <a:spcPts val="499"/>
              </a:spcBef>
              <a:spcAft>
                <a:spcPts val="0"/>
              </a:spcAft>
              <a:buClr>
                <a:srgbClr val="FF5A5A"/>
              </a:buClr>
              <a:buSzPts val="1800"/>
              <a:buFont typeface="Arial"/>
              <a:buChar char="•"/>
              <a:defRPr sz="1800" b="1" i="0" u="none" strike="noStrike" cap="none">
                <a:solidFill>
                  <a:schemeClr val="accent2"/>
                </a:solidFill>
                <a:latin typeface="Arial"/>
                <a:ea typeface="Arial"/>
                <a:cs typeface="Arial"/>
                <a:sym typeface="Arial"/>
              </a:defRPr>
            </a:lvl2pPr>
            <a:lvl3pPr marL="1371600" marR="0" lvl="2" indent="-330200" algn="l" rtl="0">
              <a:lnSpc>
                <a:spcPct val="100000"/>
              </a:lnSpc>
              <a:spcBef>
                <a:spcPts val="499"/>
              </a:spcBef>
              <a:spcAft>
                <a:spcPts val="0"/>
              </a:spcAft>
              <a:buClr>
                <a:srgbClr val="FF5A5A"/>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100000"/>
              </a:lnSpc>
              <a:spcBef>
                <a:spcPts val="499"/>
              </a:spcBef>
              <a:spcAft>
                <a:spcPts val="0"/>
              </a:spcAft>
              <a:buClr>
                <a:srgbClr val="FF5A5A"/>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50000"/>
              </a:lnSpc>
              <a:spcBef>
                <a:spcPts val="499"/>
              </a:spcBef>
              <a:spcAft>
                <a:spcPts val="0"/>
              </a:spcAft>
              <a:buClr>
                <a:srgbClr val="FF5A5A"/>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fontAlgn="base"/>
            <a:r>
              <a:rPr lang="en-US" sz="1600" dirty="0"/>
              <a:t>Managing Mental Health &amp; Pain Management </a:t>
            </a:r>
          </a:p>
          <a:p>
            <a:pPr fontAlgn="base"/>
            <a:r>
              <a:rPr lang="en-US" sz="1600" dirty="0"/>
              <a:t>Patient-Centered Care for Chronic Disease </a:t>
            </a:r>
          </a:p>
          <a:p>
            <a:pPr fontAlgn="base"/>
            <a:r>
              <a:rPr lang="en-US" sz="1600" dirty="0"/>
              <a:t>Stop Sepsis: Alert &amp; Workflow Management </a:t>
            </a:r>
          </a:p>
          <a:p>
            <a:pPr fontAlgn="base"/>
            <a:r>
              <a:rPr lang="en-US" sz="1600" dirty="0"/>
              <a:t>The Calm Healing Environment </a:t>
            </a:r>
          </a:p>
          <a:p>
            <a:pPr fontAlgn="base"/>
            <a:r>
              <a:rPr lang="en-US" sz="1600" dirty="0"/>
              <a:t>The Healthy Hospital </a:t>
            </a:r>
          </a:p>
          <a:p>
            <a:pPr fontAlgn="base"/>
            <a:r>
              <a:rPr lang="en-US" sz="1600" dirty="0"/>
              <a:t>The Newborn Experience </a:t>
            </a:r>
          </a:p>
          <a:p>
            <a:pPr fontAlgn="base"/>
            <a:r>
              <a:rPr lang="en-US" sz="1600" dirty="0"/>
              <a:t>Work, Cancer Care and Health Reporting </a:t>
            </a:r>
          </a:p>
          <a:p>
            <a:endParaRPr lang="en-US" sz="1600" dirty="0"/>
          </a:p>
        </p:txBody>
      </p:sp>
      <p:sp>
        <p:nvSpPr>
          <p:cNvPr id="6" name="Rectangle 5">
            <a:extLst>
              <a:ext uri="{FF2B5EF4-FFF2-40B4-BE49-F238E27FC236}">
                <a16:creationId xmlns:a16="http://schemas.microsoft.com/office/drawing/2014/main" id="{E9E7E83A-C29E-4D4A-A225-781ACCDE0370}"/>
              </a:ext>
            </a:extLst>
          </p:cNvPr>
          <p:cNvSpPr/>
          <p:nvPr/>
        </p:nvSpPr>
        <p:spPr>
          <a:xfrm>
            <a:off x="2697249" y="1346726"/>
            <a:ext cx="6385834" cy="707886"/>
          </a:xfrm>
          <a:prstGeom prst="rect">
            <a:avLst/>
          </a:prstGeom>
        </p:spPr>
        <p:txBody>
          <a:bodyPr wrap="square">
            <a:spAutoFit/>
          </a:bodyPr>
          <a:lstStyle/>
          <a:p>
            <a:pPr algn="ctr"/>
            <a:r>
              <a:rPr lang="en-US" sz="2000" i="1" dirty="0">
                <a:solidFill>
                  <a:schemeClr val="accent1"/>
                </a:solidFill>
              </a:rPr>
              <a:t>Collaboratively showcasing existing work and interoperable technical achievements.</a:t>
            </a:r>
          </a:p>
        </p:txBody>
      </p:sp>
    </p:spTree>
    <p:extLst>
      <p:ext uri="{BB962C8B-B14F-4D97-AF65-F5344CB8AC3E}">
        <p14:creationId xmlns:p14="http://schemas.microsoft.com/office/powerpoint/2010/main" val="246706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7F41C2-C7DB-46EB-8E5C-54DC7FACDB31}"/>
              </a:ext>
            </a:extLst>
          </p:cNvPr>
          <p:cNvSpPr>
            <a:spLocks noGrp="1"/>
          </p:cNvSpPr>
          <p:nvPr>
            <p:ph type="sldNum" sz="quarter" idx="10"/>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
        <p:nvSpPr>
          <p:cNvPr id="24" name="Content Placeholder 23">
            <a:extLst>
              <a:ext uri="{FF2B5EF4-FFF2-40B4-BE49-F238E27FC236}">
                <a16:creationId xmlns:a16="http://schemas.microsoft.com/office/drawing/2014/main" id="{7585857B-1064-45FA-A8F4-1B5EE28633E2}"/>
              </a:ext>
            </a:extLst>
          </p:cNvPr>
          <p:cNvSpPr>
            <a:spLocks noGrp="1"/>
          </p:cNvSpPr>
          <p:nvPr>
            <p:ph idx="1"/>
          </p:nvPr>
        </p:nvSpPr>
        <p:spPr/>
        <p:txBody>
          <a:bodyPr>
            <a:normAutofit lnSpcReduction="10000"/>
          </a:bodyPr>
          <a:lstStyle/>
          <a:p>
            <a:r>
              <a:rPr lang="en-US" sz="1600" b="0" dirty="0">
                <a:solidFill>
                  <a:schemeClr val="tx1"/>
                </a:solidFill>
              </a:rPr>
              <a:t>The complex course for this patient, who survives a severe case of COVID-19, involves transitions across long-term acute care hospitalization, home health, ambulatory care (PCP and Specialists) and skilled nursing. </a:t>
            </a:r>
          </a:p>
          <a:p>
            <a:r>
              <a:rPr lang="en-US" sz="1600" b="0" dirty="0">
                <a:solidFill>
                  <a:schemeClr val="tx1"/>
                </a:solidFill>
              </a:rPr>
              <a:t>The efficiency and coordination of his complicated trajectory to recovery is optimized by CoP alerting, 360X enabled care transitions, FHIR scheduling and DaVinci payer prior authorization. </a:t>
            </a:r>
          </a:p>
          <a:p>
            <a:r>
              <a:rPr lang="en-US" sz="1600" b="0" dirty="0">
                <a:solidFill>
                  <a:schemeClr val="tx1"/>
                </a:solidFill>
              </a:rPr>
              <a:t>The standards used include C-CDA, HL7, Direct, FHIR and IHE.</a:t>
            </a:r>
            <a:endParaRPr lang="en-US" sz="400" b="0" dirty="0">
              <a:solidFill>
                <a:schemeClr val="tx1"/>
              </a:solidFill>
            </a:endParaRPr>
          </a:p>
          <a:p>
            <a:pPr marL="0" indent="0">
              <a:buNone/>
            </a:pPr>
            <a:endParaRPr lang="en-US" sz="2400" i="1" dirty="0">
              <a:solidFill>
                <a:schemeClr val="tx1"/>
              </a:solidFill>
            </a:endParaRPr>
          </a:p>
          <a:p>
            <a:endParaRPr lang="en-US" dirty="0">
              <a:solidFill>
                <a:schemeClr val="tx1"/>
              </a:solidFill>
            </a:endParaRPr>
          </a:p>
        </p:txBody>
      </p:sp>
      <p:sp>
        <p:nvSpPr>
          <p:cNvPr id="23" name="Title 22">
            <a:extLst>
              <a:ext uri="{FF2B5EF4-FFF2-40B4-BE49-F238E27FC236}">
                <a16:creationId xmlns:a16="http://schemas.microsoft.com/office/drawing/2014/main" id="{C1E6B74F-81A6-4896-9245-2352DCF151C5}"/>
              </a:ext>
            </a:extLst>
          </p:cNvPr>
          <p:cNvSpPr>
            <a:spLocks noGrp="1"/>
          </p:cNvSpPr>
          <p:nvPr>
            <p:ph type="title"/>
          </p:nvPr>
        </p:nvSpPr>
        <p:spPr/>
        <p:txBody>
          <a:bodyPr>
            <a:normAutofit fontScale="90000"/>
          </a:bodyPr>
          <a:lstStyle/>
          <a:p>
            <a:r>
              <a:rPr lang="en-US" dirty="0"/>
              <a:t>360X Care Transitions for a COVID-19 Patient </a:t>
            </a:r>
          </a:p>
        </p:txBody>
      </p:sp>
      <p:pic>
        <p:nvPicPr>
          <p:cNvPr id="6" name="Picture 5">
            <a:extLst>
              <a:ext uri="{FF2B5EF4-FFF2-40B4-BE49-F238E27FC236}">
                <a16:creationId xmlns:a16="http://schemas.microsoft.com/office/drawing/2014/main" id="{8C38C8C2-7CCE-4A63-BFA2-4D0162212B76}"/>
              </a:ext>
            </a:extLst>
          </p:cNvPr>
          <p:cNvPicPr>
            <a:picLocks noChangeAspect="1"/>
          </p:cNvPicPr>
          <p:nvPr/>
        </p:nvPicPr>
        <p:blipFill>
          <a:blip r:embed="rId3"/>
          <a:stretch>
            <a:fillRect/>
          </a:stretch>
        </p:blipFill>
        <p:spPr>
          <a:xfrm>
            <a:off x="7050572" y="2031526"/>
            <a:ext cx="3903177" cy="3970089"/>
          </a:xfrm>
          <a:prstGeom prst="rect">
            <a:avLst/>
          </a:prstGeom>
        </p:spPr>
      </p:pic>
      <p:sp>
        <p:nvSpPr>
          <p:cNvPr id="27" name="TextBox 26">
            <a:extLst>
              <a:ext uri="{FF2B5EF4-FFF2-40B4-BE49-F238E27FC236}">
                <a16:creationId xmlns:a16="http://schemas.microsoft.com/office/drawing/2014/main" id="{85344F51-9C69-4E7B-A3A8-E9BCB77255DA}"/>
              </a:ext>
            </a:extLst>
          </p:cNvPr>
          <p:cNvSpPr txBox="1"/>
          <p:nvPr/>
        </p:nvSpPr>
        <p:spPr>
          <a:xfrm>
            <a:off x="6607483" y="518957"/>
            <a:ext cx="3793817" cy="1046440"/>
          </a:xfrm>
          <a:prstGeom prst="rect">
            <a:avLst/>
          </a:prstGeom>
          <a:noFill/>
        </p:spPr>
        <p:txBody>
          <a:bodyPr wrap="square" rtlCol="0">
            <a:spAutoFit/>
          </a:bodyPr>
          <a:lstStyle/>
          <a:p>
            <a:pPr marL="0" indent="0" algn="ctr">
              <a:buNone/>
            </a:pPr>
            <a:r>
              <a:rPr lang="en-US" i="1" dirty="0"/>
              <a:t>Participating Organizations: </a:t>
            </a:r>
          </a:p>
          <a:p>
            <a:pPr marL="0" indent="0" algn="ctr">
              <a:buNone/>
            </a:pPr>
            <a:r>
              <a:rPr lang="en-US" sz="1600" b="1" i="1" dirty="0">
                <a:solidFill>
                  <a:schemeClr val="accent1"/>
                </a:solidFill>
              </a:rPr>
              <a:t>eClinicalWorks, Epic, MatrixCare, </a:t>
            </a:r>
            <a:r>
              <a:rPr lang="en-US" sz="1600" b="1" i="1" dirty="0" err="1">
                <a:solidFill>
                  <a:schemeClr val="accent1"/>
                </a:solidFill>
              </a:rPr>
              <a:t>MedAllies</a:t>
            </a:r>
            <a:r>
              <a:rPr lang="en-US" sz="1600" b="1" i="1" dirty="0">
                <a:solidFill>
                  <a:schemeClr val="accent1"/>
                </a:solidFill>
              </a:rPr>
              <a:t>, Netsmart, Nextgen, </a:t>
            </a:r>
            <a:r>
              <a:rPr lang="en-US" sz="1600" b="1" i="1" dirty="0" err="1">
                <a:solidFill>
                  <a:schemeClr val="accent1"/>
                </a:solidFill>
              </a:rPr>
              <a:t>DirectTrust</a:t>
            </a:r>
            <a:endParaRPr lang="en-US" sz="1600" b="1" i="1" dirty="0">
              <a:solidFill>
                <a:schemeClr val="accent1"/>
              </a:solidFill>
            </a:endParaRPr>
          </a:p>
        </p:txBody>
      </p:sp>
    </p:spTree>
    <p:extLst>
      <p:ext uri="{BB962C8B-B14F-4D97-AF65-F5344CB8AC3E}">
        <p14:creationId xmlns:p14="http://schemas.microsoft.com/office/powerpoint/2010/main" val="3797048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1B75BA-008E-4015-A549-6302324738A7}"/>
              </a:ext>
            </a:extLst>
          </p:cNvPr>
          <p:cNvSpPr>
            <a:spLocks noGrp="1"/>
          </p:cNvSpPr>
          <p:nvPr>
            <p:ph type="sldNum" sz="quarter" idx="10"/>
          </p:nvPr>
        </p:nvSpPr>
        <p:spPr/>
        <p:txBody>
          <a:bodyPr/>
          <a:lstStyle/>
          <a:p>
            <a:fld id="{D8D877B3-D348-4611-9BDB-C5374591D951}" type="slidenum">
              <a:rPr lang="en-US" smtClean="0"/>
              <a:pPr/>
              <a:t>25</a:t>
            </a:fld>
            <a:endParaRPr lang="en-US" dirty="0"/>
          </a:p>
        </p:txBody>
      </p:sp>
      <p:sp>
        <p:nvSpPr>
          <p:cNvPr id="3" name="Content Placeholder 2">
            <a:extLst>
              <a:ext uri="{FF2B5EF4-FFF2-40B4-BE49-F238E27FC236}">
                <a16:creationId xmlns:a16="http://schemas.microsoft.com/office/drawing/2014/main" id="{EF9FAF53-B44B-4C89-B8CE-2995386E4850}"/>
              </a:ext>
            </a:extLst>
          </p:cNvPr>
          <p:cNvSpPr>
            <a:spLocks noGrp="1"/>
          </p:cNvSpPr>
          <p:nvPr>
            <p:ph idx="1"/>
          </p:nvPr>
        </p:nvSpPr>
        <p:spPr>
          <a:xfrm>
            <a:off x="691696" y="1896454"/>
            <a:ext cx="4011676" cy="3429000"/>
          </a:xfrm>
        </p:spPr>
        <p:txBody>
          <a:bodyPr>
            <a:normAutofit lnSpcReduction="10000"/>
          </a:bodyPr>
          <a:lstStyle/>
          <a:p>
            <a:r>
              <a:rPr lang="en-US" sz="1800" b="0" dirty="0">
                <a:solidFill>
                  <a:schemeClr val="tx1"/>
                </a:solidFill>
              </a:rPr>
              <a:t>Using the HL7 Novel Epidemic Response FHIR IG, hospitals will have access to a vendor agnostic all-hazards information sharing protocol necessary to support bed and resource availability reporting. </a:t>
            </a:r>
          </a:p>
          <a:p>
            <a:r>
              <a:rPr lang="en-US" sz="1800" b="0" dirty="0">
                <a:solidFill>
                  <a:schemeClr val="tx1"/>
                </a:solidFill>
              </a:rPr>
              <a:t>This approach focuses on modern, automated, and non-intrusive methods to access hospital data in real-time during a disaster scenario.</a:t>
            </a:r>
          </a:p>
        </p:txBody>
      </p:sp>
      <p:sp>
        <p:nvSpPr>
          <p:cNvPr id="5" name="Title 4">
            <a:extLst>
              <a:ext uri="{FF2B5EF4-FFF2-40B4-BE49-F238E27FC236}">
                <a16:creationId xmlns:a16="http://schemas.microsoft.com/office/drawing/2014/main" id="{B1811F35-0EFB-4E01-9777-FB88E26407AB}"/>
              </a:ext>
            </a:extLst>
          </p:cNvPr>
          <p:cNvSpPr>
            <a:spLocks noGrp="1"/>
          </p:cNvSpPr>
          <p:nvPr>
            <p:ph type="title"/>
          </p:nvPr>
        </p:nvSpPr>
        <p:spPr>
          <a:xfrm>
            <a:off x="691695" y="445405"/>
            <a:ext cx="5069272" cy="1028700"/>
          </a:xfrm>
        </p:spPr>
        <p:txBody>
          <a:bodyPr>
            <a:normAutofit fontScale="90000"/>
          </a:bodyPr>
          <a:lstStyle/>
          <a:p>
            <a:r>
              <a:rPr lang="en-US" dirty="0"/>
              <a:t>Automated Situational Awareness Reporting </a:t>
            </a:r>
          </a:p>
        </p:txBody>
      </p:sp>
      <p:pic>
        <p:nvPicPr>
          <p:cNvPr id="6" name="Picture 5">
            <a:extLst>
              <a:ext uri="{FF2B5EF4-FFF2-40B4-BE49-F238E27FC236}">
                <a16:creationId xmlns:a16="http://schemas.microsoft.com/office/drawing/2014/main" id="{241F5A7E-8034-4865-94BF-40CA88711EF9}"/>
              </a:ext>
            </a:extLst>
          </p:cNvPr>
          <p:cNvPicPr>
            <a:picLocks noChangeAspect="1"/>
          </p:cNvPicPr>
          <p:nvPr/>
        </p:nvPicPr>
        <p:blipFill>
          <a:blip r:embed="rId3"/>
          <a:stretch>
            <a:fillRect/>
          </a:stretch>
        </p:blipFill>
        <p:spPr>
          <a:xfrm>
            <a:off x="6648451" y="2073519"/>
            <a:ext cx="3752850" cy="3736674"/>
          </a:xfrm>
          <a:prstGeom prst="rect">
            <a:avLst/>
          </a:prstGeom>
        </p:spPr>
      </p:pic>
      <p:sp>
        <p:nvSpPr>
          <p:cNvPr id="7" name="TextBox 6">
            <a:extLst>
              <a:ext uri="{FF2B5EF4-FFF2-40B4-BE49-F238E27FC236}">
                <a16:creationId xmlns:a16="http://schemas.microsoft.com/office/drawing/2014/main" id="{07025494-4079-4A36-8EA1-2ADB8A26DFB5}"/>
              </a:ext>
            </a:extLst>
          </p:cNvPr>
          <p:cNvSpPr txBox="1"/>
          <p:nvPr/>
        </p:nvSpPr>
        <p:spPr>
          <a:xfrm>
            <a:off x="6905625" y="756427"/>
            <a:ext cx="2924494" cy="1046440"/>
          </a:xfrm>
          <a:prstGeom prst="rect">
            <a:avLst/>
          </a:prstGeom>
          <a:noFill/>
        </p:spPr>
        <p:txBody>
          <a:bodyPr wrap="square" rtlCol="0">
            <a:spAutoFit/>
          </a:bodyPr>
          <a:lstStyle/>
          <a:p>
            <a:pPr algn="ctr"/>
            <a:r>
              <a:rPr lang="en-US" i="1" dirty="0"/>
              <a:t>Participating Organizations: </a:t>
            </a:r>
          </a:p>
          <a:p>
            <a:pPr algn="ctr"/>
            <a:r>
              <a:rPr lang="en-US" sz="1600" b="1" i="1" dirty="0">
                <a:solidFill>
                  <a:schemeClr val="accent1"/>
                </a:solidFill>
              </a:rPr>
              <a:t>CDC, Cerner, Texas Health Services Authority</a:t>
            </a:r>
          </a:p>
          <a:p>
            <a:pPr algn="ctr"/>
            <a:endParaRPr lang="en-US" i="1" dirty="0"/>
          </a:p>
        </p:txBody>
      </p:sp>
    </p:spTree>
    <p:extLst>
      <p:ext uri="{BB962C8B-B14F-4D97-AF65-F5344CB8AC3E}">
        <p14:creationId xmlns:p14="http://schemas.microsoft.com/office/powerpoint/2010/main" val="175267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1C6594-6EFC-48F0-8AA3-7BB8C14AF049}"/>
              </a:ext>
            </a:extLst>
          </p:cNvPr>
          <p:cNvSpPr>
            <a:spLocks noGrp="1"/>
          </p:cNvSpPr>
          <p:nvPr>
            <p:ph type="sldNum" sz="quarter" idx="10"/>
          </p:nvPr>
        </p:nvSpPr>
        <p:spPr/>
        <p:txBody>
          <a:bodyPr/>
          <a:lstStyle/>
          <a:p>
            <a:fld id="{D8D877B3-D348-4611-9BDB-C5374591D951}" type="slidenum">
              <a:rPr lang="en-US" smtClean="0"/>
              <a:pPr/>
              <a:t>26</a:t>
            </a:fld>
            <a:endParaRPr lang="en-US" dirty="0"/>
          </a:p>
        </p:txBody>
      </p:sp>
      <p:sp>
        <p:nvSpPr>
          <p:cNvPr id="3" name="Content Placeholder 2">
            <a:extLst>
              <a:ext uri="{FF2B5EF4-FFF2-40B4-BE49-F238E27FC236}">
                <a16:creationId xmlns:a16="http://schemas.microsoft.com/office/drawing/2014/main" id="{14B2A578-DFE7-49F8-946E-D86CC9BCCEA5}"/>
              </a:ext>
            </a:extLst>
          </p:cNvPr>
          <p:cNvSpPr>
            <a:spLocks noGrp="1"/>
          </p:cNvSpPr>
          <p:nvPr>
            <p:ph idx="1"/>
          </p:nvPr>
        </p:nvSpPr>
        <p:spPr>
          <a:xfrm>
            <a:off x="727320" y="1728370"/>
            <a:ext cx="3940239" cy="3927279"/>
          </a:xfrm>
        </p:spPr>
        <p:txBody>
          <a:bodyPr>
            <a:normAutofit/>
          </a:bodyPr>
          <a:lstStyle/>
          <a:p>
            <a:r>
              <a:rPr lang="en-US" sz="1800" b="0" dirty="0">
                <a:solidFill>
                  <a:schemeClr val="tx1"/>
                </a:solidFill>
              </a:rPr>
              <a:t>The ability to respond rapidly to a pandemic requires effective and efficient data sharing between healthcare and public health agencies. </a:t>
            </a:r>
          </a:p>
          <a:p>
            <a:r>
              <a:rPr lang="en-US" sz="1800" b="0" dirty="0">
                <a:solidFill>
                  <a:schemeClr val="tx1"/>
                </a:solidFill>
              </a:rPr>
              <a:t>This demonstration, about an essential worker who has contracted COVID-19, highlights how critical information can flow seamlessly between clinical care and public health to respond to a crisis.</a:t>
            </a:r>
          </a:p>
        </p:txBody>
      </p:sp>
      <p:sp>
        <p:nvSpPr>
          <p:cNvPr id="5" name="Title 4">
            <a:extLst>
              <a:ext uri="{FF2B5EF4-FFF2-40B4-BE49-F238E27FC236}">
                <a16:creationId xmlns:a16="http://schemas.microsoft.com/office/drawing/2014/main" id="{319BE892-788A-4A2A-9865-22D7CAA2142F}"/>
              </a:ext>
            </a:extLst>
          </p:cNvPr>
          <p:cNvSpPr>
            <a:spLocks noGrp="1"/>
          </p:cNvSpPr>
          <p:nvPr>
            <p:ph type="title"/>
          </p:nvPr>
        </p:nvSpPr>
        <p:spPr>
          <a:xfrm>
            <a:off x="727320" y="303513"/>
            <a:ext cx="5069272" cy="1028700"/>
          </a:xfrm>
        </p:spPr>
        <p:txBody>
          <a:bodyPr>
            <a:normAutofit fontScale="90000"/>
          </a:bodyPr>
          <a:lstStyle/>
          <a:p>
            <a:r>
              <a:rPr lang="en-US" dirty="0"/>
              <a:t>Healthcare Surveillance for Pandemic Response </a:t>
            </a:r>
          </a:p>
        </p:txBody>
      </p:sp>
      <p:pic>
        <p:nvPicPr>
          <p:cNvPr id="6" name="Picture 5">
            <a:extLst>
              <a:ext uri="{FF2B5EF4-FFF2-40B4-BE49-F238E27FC236}">
                <a16:creationId xmlns:a16="http://schemas.microsoft.com/office/drawing/2014/main" id="{8A6D7BEE-1E20-44D8-9161-4FA305C497EB}"/>
              </a:ext>
            </a:extLst>
          </p:cNvPr>
          <p:cNvPicPr>
            <a:picLocks noChangeAspect="1"/>
          </p:cNvPicPr>
          <p:nvPr/>
        </p:nvPicPr>
        <p:blipFill rotWithShape="1">
          <a:blip r:embed="rId2"/>
          <a:srcRect t="3074" r="2187"/>
          <a:stretch/>
        </p:blipFill>
        <p:spPr>
          <a:xfrm>
            <a:off x="6953250" y="2399018"/>
            <a:ext cx="3505200" cy="3473392"/>
          </a:xfrm>
          <a:prstGeom prst="rect">
            <a:avLst/>
          </a:prstGeom>
        </p:spPr>
      </p:pic>
      <p:sp>
        <p:nvSpPr>
          <p:cNvPr id="7" name="TextBox 6">
            <a:extLst>
              <a:ext uri="{FF2B5EF4-FFF2-40B4-BE49-F238E27FC236}">
                <a16:creationId xmlns:a16="http://schemas.microsoft.com/office/drawing/2014/main" id="{5ED168DB-F590-465D-857A-D8EC0928EC85}"/>
              </a:ext>
            </a:extLst>
          </p:cNvPr>
          <p:cNvSpPr txBox="1"/>
          <p:nvPr/>
        </p:nvSpPr>
        <p:spPr>
          <a:xfrm>
            <a:off x="7196138" y="817863"/>
            <a:ext cx="2543175" cy="1261884"/>
          </a:xfrm>
          <a:prstGeom prst="rect">
            <a:avLst/>
          </a:prstGeom>
          <a:noFill/>
        </p:spPr>
        <p:txBody>
          <a:bodyPr wrap="square" rtlCol="0">
            <a:spAutoFit/>
          </a:bodyPr>
          <a:lstStyle/>
          <a:p>
            <a:pPr algn="ctr"/>
            <a:r>
              <a:rPr lang="en-US" i="1" dirty="0"/>
              <a:t>Participating Organizations: </a:t>
            </a:r>
            <a:r>
              <a:rPr lang="en-US" sz="1600" b="1" i="1" dirty="0">
                <a:solidFill>
                  <a:schemeClr val="accent1"/>
                </a:solidFill>
              </a:rPr>
              <a:t>CDC, Cerner, Epic, </a:t>
            </a:r>
            <a:r>
              <a:rPr lang="en-US" sz="1600" b="1" i="1" dirty="0" err="1">
                <a:solidFill>
                  <a:schemeClr val="accent1"/>
                </a:solidFill>
              </a:rPr>
              <a:t>InductiveHealth</a:t>
            </a:r>
            <a:r>
              <a:rPr lang="en-US" sz="1600" b="1" i="1" dirty="0">
                <a:solidFill>
                  <a:schemeClr val="accent1"/>
                </a:solidFill>
              </a:rPr>
              <a:t> Informatics</a:t>
            </a:r>
          </a:p>
          <a:p>
            <a:pPr algn="ctr"/>
            <a:endParaRPr lang="en-US" i="1" dirty="0"/>
          </a:p>
        </p:txBody>
      </p:sp>
    </p:spTree>
    <p:extLst>
      <p:ext uri="{BB962C8B-B14F-4D97-AF65-F5344CB8AC3E}">
        <p14:creationId xmlns:p14="http://schemas.microsoft.com/office/powerpoint/2010/main" val="2589530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0ECC6D-99C7-47F5-BF53-9E41FD4FE255}"/>
              </a:ext>
            </a:extLst>
          </p:cNvPr>
          <p:cNvSpPr>
            <a:spLocks noGrp="1"/>
          </p:cNvSpPr>
          <p:nvPr>
            <p:ph type="sldNum" sz="quarter" idx="10"/>
          </p:nvPr>
        </p:nvSpPr>
        <p:spPr/>
        <p:txBody>
          <a:bodyPr/>
          <a:lstStyle/>
          <a:p>
            <a:fld id="{D8D877B3-D348-4611-9BDB-C5374591D951}" type="slidenum">
              <a:rPr lang="en-US" smtClean="0"/>
              <a:pPr/>
              <a:t>27</a:t>
            </a:fld>
            <a:endParaRPr lang="en-US" dirty="0"/>
          </a:p>
        </p:txBody>
      </p:sp>
      <p:sp>
        <p:nvSpPr>
          <p:cNvPr id="3" name="Content Placeholder 2">
            <a:extLst>
              <a:ext uri="{FF2B5EF4-FFF2-40B4-BE49-F238E27FC236}">
                <a16:creationId xmlns:a16="http://schemas.microsoft.com/office/drawing/2014/main" id="{7C2A975A-2C8B-4752-A7E2-9113C2E61786}"/>
              </a:ext>
            </a:extLst>
          </p:cNvPr>
          <p:cNvSpPr>
            <a:spLocks noGrp="1"/>
          </p:cNvSpPr>
          <p:nvPr>
            <p:ph idx="1"/>
          </p:nvPr>
        </p:nvSpPr>
        <p:spPr>
          <a:xfrm>
            <a:off x="367021" y="1431310"/>
            <a:ext cx="6081279" cy="4310430"/>
          </a:xfrm>
        </p:spPr>
        <p:txBody>
          <a:bodyPr>
            <a:normAutofit/>
          </a:bodyPr>
          <a:lstStyle/>
          <a:p>
            <a:r>
              <a:rPr lang="en-US" sz="1200" b="0" dirty="0">
                <a:solidFill>
                  <a:schemeClr val="tx1"/>
                </a:solidFill>
              </a:rPr>
              <a:t>Michael has been fighting heart failure for several years and his cardiologist feels his only option is a heart transplant. She refers Michael to the transplant team as he waits in the hospital for a donor heart. </a:t>
            </a:r>
          </a:p>
          <a:p>
            <a:r>
              <a:rPr lang="en-US" sz="1200" b="0" dirty="0">
                <a:solidFill>
                  <a:schemeClr val="tx1"/>
                </a:solidFill>
              </a:rPr>
              <a:t>Michael is at the top of the transplant list and when a heart becomes available the team acts quickly to confirm the donor is appropriate and schedule surgery.</a:t>
            </a:r>
          </a:p>
          <a:p>
            <a:r>
              <a:rPr lang="en-US" sz="1200" b="0" dirty="0">
                <a:solidFill>
                  <a:schemeClr val="tx1"/>
                </a:solidFill>
              </a:rPr>
              <a:t>The surgery is a success and Michael recovers in the cardiac ICU and step-down floor as he gains strength and gets ready for his release from the hospital.</a:t>
            </a:r>
          </a:p>
          <a:p>
            <a:r>
              <a:rPr lang="en-US" sz="1200" b="0" dirty="0">
                <a:solidFill>
                  <a:schemeClr val="tx1"/>
                </a:solidFill>
              </a:rPr>
              <a:t>Throughout his journey Michael depends on the ability of his clinical team to rapidly communicate medical data. </a:t>
            </a:r>
          </a:p>
          <a:p>
            <a:r>
              <a:rPr lang="en-US" sz="1200" b="0" dirty="0">
                <a:solidFill>
                  <a:schemeClr val="tx1"/>
                </a:solidFill>
              </a:rPr>
              <a:t>The cardiologist sends data and images on his condition, the viability of the donated heart is quickly assessed with interoperable data transfer, and medical device connectivity in the OR, ICU and step-down floor assures his clinical team can quickly and easily monitor and document his care.</a:t>
            </a:r>
          </a:p>
        </p:txBody>
      </p:sp>
      <p:sp>
        <p:nvSpPr>
          <p:cNvPr id="5" name="Title 4">
            <a:extLst>
              <a:ext uri="{FF2B5EF4-FFF2-40B4-BE49-F238E27FC236}">
                <a16:creationId xmlns:a16="http://schemas.microsoft.com/office/drawing/2014/main" id="{C16FB9C7-C313-484E-AB83-3C40DB1876E6}"/>
              </a:ext>
            </a:extLst>
          </p:cNvPr>
          <p:cNvSpPr>
            <a:spLocks noGrp="1"/>
          </p:cNvSpPr>
          <p:nvPr>
            <p:ph type="title"/>
          </p:nvPr>
        </p:nvSpPr>
        <p:spPr>
          <a:xfrm>
            <a:off x="727320" y="402609"/>
            <a:ext cx="5069272" cy="1028700"/>
          </a:xfrm>
        </p:spPr>
        <p:txBody>
          <a:bodyPr/>
          <a:lstStyle/>
          <a:p>
            <a:r>
              <a:rPr lang="en-US" dirty="0"/>
              <a:t>Heart Transplant </a:t>
            </a:r>
          </a:p>
        </p:txBody>
      </p:sp>
      <p:pic>
        <p:nvPicPr>
          <p:cNvPr id="6" name="Picture 5">
            <a:extLst>
              <a:ext uri="{FF2B5EF4-FFF2-40B4-BE49-F238E27FC236}">
                <a16:creationId xmlns:a16="http://schemas.microsoft.com/office/drawing/2014/main" id="{9A6EB23B-BB0D-4077-A154-A0CEF9CE60F7}"/>
              </a:ext>
            </a:extLst>
          </p:cNvPr>
          <p:cNvPicPr>
            <a:picLocks noChangeAspect="1"/>
          </p:cNvPicPr>
          <p:nvPr/>
        </p:nvPicPr>
        <p:blipFill>
          <a:blip r:embed="rId3"/>
          <a:stretch>
            <a:fillRect/>
          </a:stretch>
        </p:blipFill>
        <p:spPr>
          <a:xfrm>
            <a:off x="6834187" y="1908298"/>
            <a:ext cx="3571875" cy="3618465"/>
          </a:xfrm>
          <a:prstGeom prst="rect">
            <a:avLst/>
          </a:prstGeom>
        </p:spPr>
      </p:pic>
      <p:sp>
        <p:nvSpPr>
          <p:cNvPr id="7" name="TextBox 6">
            <a:extLst>
              <a:ext uri="{FF2B5EF4-FFF2-40B4-BE49-F238E27FC236}">
                <a16:creationId xmlns:a16="http://schemas.microsoft.com/office/drawing/2014/main" id="{408A8DF1-1AEE-4C73-A73F-A10CFB2A48F6}"/>
              </a:ext>
            </a:extLst>
          </p:cNvPr>
          <p:cNvSpPr txBox="1"/>
          <p:nvPr/>
        </p:nvSpPr>
        <p:spPr>
          <a:xfrm>
            <a:off x="7291386" y="631090"/>
            <a:ext cx="2386014" cy="800219"/>
          </a:xfrm>
          <a:prstGeom prst="rect">
            <a:avLst/>
          </a:prstGeom>
          <a:noFill/>
        </p:spPr>
        <p:txBody>
          <a:bodyPr wrap="square" rtlCol="0">
            <a:spAutoFit/>
          </a:bodyPr>
          <a:lstStyle/>
          <a:p>
            <a:pPr algn="ctr"/>
            <a:r>
              <a:rPr lang="en-US" dirty="0"/>
              <a:t>Participating Organizations: </a:t>
            </a:r>
            <a:r>
              <a:rPr lang="en-US" sz="1600" b="1" dirty="0">
                <a:solidFill>
                  <a:schemeClr val="accent1"/>
                </a:solidFill>
              </a:rPr>
              <a:t>Cerner, </a:t>
            </a:r>
            <a:r>
              <a:rPr lang="en-US" sz="1600" b="1" dirty="0" err="1">
                <a:solidFill>
                  <a:schemeClr val="accent1"/>
                </a:solidFill>
              </a:rPr>
              <a:t>InnoVision</a:t>
            </a:r>
            <a:r>
              <a:rPr lang="en-US" sz="1600" b="1" dirty="0">
                <a:solidFill>
                  <a:schemeClr val="accent1"/>
                </a:solidFill>
              </a:rPr>
              <a:t> Medical, </a:t>
            </a:r>
            <a:r>
              <a:rPr lang="en-US" sz="1600" b="1" dirty="0" err="1">
                <a:solidFill>
                  <a:schemeClr val="accent1"/>
                </a:solidFill>
              </a:rPr>
              <a:t>Qvera</a:t>
            </a:r>
            <a:endParaRPr lang="en-US" b="1" dirty="0">
              <a:solidFill>
                <a:schemeClr val="accent1"/>
              </a:solidFill>
            </a:endParaRPr>
          </a:p>
        </p:txBody>
      </p:sp>
    </p:spTree>
    <p:extLst>
      <p:ext uri="{BB962C8B-B14F-4D97-AF65-F5344CB8AC3E}">
        <p14:creationId xmlns:p14="http://schemas.microsoft.com/office/powerpoint/2010/main" val="3158658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2D312B-A31C-47E6-96A8-151D00B5C9EA}"/>
              </a:ext>
            </a:extLst>
          </p:cNvPr>
          <p:cNvSpPr>
            <a:spLocks noGrp="1"/>
          </p:cNvSpPr>
          <p:nvPr>
            <p:ph type="sldNum" sz="quarter" idx="10"/>
          </p:nvPr>
        </p:nvSpPr>
        <p:spPr/>
        <p:txBody>
          <a:bodyPr/>
          <a:lstStyle/>
          <a:p>
            <a:fld id="{D8D877B3-D348-4611-9BDB-C5374591D951}" type="slidenum">
              <a:rPr lang="en-US" smtClean="0"/>
              <a:pPr/>
              <a:t>28</a:t>
            </a:fld>
            <a:endParaRPr lang="en-US" dirty="0"/>
          </a:p>
        </p:txBody>
      </p:sp>
      <p:sp>
        <p:nvSpPr>
          <p:cNvPr id="3" name="Content Placeholder 2">
            <a:extLst>
              <a:ext uri="{FF2B5EF4-FFF2-40B4-BE49-F238E27FC236}">
                <a16:creationId xmlns:a16="http://schemas.microsoft.com/office/drawing/2014/main" id="{6D97E7C3-4034-4454-85AE-20AA5B1F9C39}"/>
              </a:ext>
            </a:extLst>
          </p:cNvPr>
          <p:cNvSpPr>
            <a:spLocks noGrp="1"/>
          </p:cNvSpPr>
          <p:nvPr>
            <p:ph idx="1"/>
          </p:nvPr>
        </p:nvSpPr>
        <p:spPr>
          <a:xfrm>
            <a:off x="774822" y="1750865"/>
            <a:ext cx="4054538" cy="3926794"/>
          </a:xfrm>
        </p:spPr>
        <p:txBody>
          <a:bodyPr>
            <a:normAutofit fontScale="77500" lnSpcReduction="20000"/>
          </a:bodyPr>
          <a:lstStyle/>
          <a:p>
            <a:r>
              <a:rPr lang="en-US" b="0" dirty="0">
                <a:solidFill>
                  <a:schemeClr val="tx1"/>
                </a:solidFill>
              </a:rPr>
              <a:t>Halley has extreme chronic pain and seeks drugs at various clinics in and near the university she attends.</a:t>
            </a:r>
          </a:p>
          <a:p>
            <a:r>
              <a:rPr lang="en-US" dirty="0">
                <a:solidFill>
                  <a:schemeClr val="tx1"/>
                </a:solidFill>
              </a:rPr>
              <a:t>Halley receives opioids and eventually overdoses and is rushed to the ED. </a:t>
            </a:r>
          </a:p>
          <a:p>
            <a:r>
              <a:rPr lang="en-US" b="0" dirty="0">
                <a:solidFill>
                  <a:schemeClr val="tx1"/>
                </a:solidFill>
              </a:rPr>
              <a:t>Her overdose is reported to Public Health. At discharge, her case is assigned to a case manager. </a:t>
            </a:r>
          </a:p>
          <a:p>
            <a:r>
              <a:rPr lang="en-US" b="0" dirty="0">
                <a:solidFill>
                  <a:schemeClr val="tx1"/>
                </a:solidFill>
              </a:rPr>
              <a:t>During outpatient treatment, Halley’s case is identified for a clinical trial giving her access to a mobile app that connects her to a broader care team to help her make informed decisions about her health.</a:t>
            </a:r>
          </a:p>
        </p:txBody>
      </p:sp>
      <p:sp>
        <p:nvSpPr>
          <p:cNvPr id="5" name="Title 4">
            <a:extLst>
              <a:ext uri="{FF2B5EF4-FFF2-40B4-BE49-F238E27FC236}">
                <a16:creationId xmlns:a16="http://schemas.microsoft.com/office/drawing/2014/main" id="{E9EC218A-7AE7-4666-A8B7-DECAA612C83C}"/>
              </a:ext>
            </a:extLst>
          </p:cNvPr>
          <p:cNvSpPr>
            <a:spLocks noGrp="1"/>
          </p:cNvSpPr>
          <p:nvPr>
            <p:ph type="title"/>
          </p:nvPr>
        </p:nvSpPr>
        <p:spPr>
          <a:xfrm>
            <a:off x="774822" y="338528"/>
            <a:ext cx="5069272" cy="1028700"/>
          </a:xfrm>
        </p:spPr>
        <p:txBody>
          <a:bodyPr>
            <a:normAutofit fontScale="90000"/>
          </a:bodyPr>
          <a:lstStyle/>
          <a:p>
            <a:r>
              <a:rPr lang="en-US" dirty="0"/>
              <a:t>Managing Mental Health &amp; Pain Management </a:t>
            </a:r>
          </a:p>
        </p:txBody>
      </p:sp>
      <p:pic>
        <p:nvPicPr>
          <p:cNvPr id="6" name="Picture 5">
            <a:extLst>
              <a:ext uri="{FF2B5EF4-FFF2-40B4-BE49-F238E27FC236}">
                <a16:creationId xmlns:a16="http://schemas.microsoft.com/office/drawing/2014/main" id="{93C46A90-80DA-47E9-95FE-008D558809D5}"/>
              </a:ext>
            </a:extLst>
          </p:cNvPr>
          <p:cNvPicPr>
            <a:picLocks noChangeAspect="1"/>
          </p:cNvPicPr>
          <p:nvPr/>
        </p:nvPicPr>
        <p:blipFill>
          <a:blip r:embed="rId3"/>
          <a:stretch>
            <a:fillRect/>
          </a:stretch>
        </p:blipFill>
        <p:spPr>
          <a:xfrm>
            <a:off x="6887763" y="2463384"/>
            <a:ext cx="3540921" cy="3556117"/>
          </a:xfrm>
          <a:prstGeom prst="rect">
            <a:avLst/>
          </a:prstGeom>
        </p:spPr>
      </p:pic>
      <p:sp>
        <p:nvSpPr>
          <p:cNvPr id="7" name="TextBox 6">
            <a:extLst>
              <a:ext uri="{FF2B5EF4-FFF2-40B4-BE49-F238E27FC236}">
                <a16:creationId xmlns:a16="http://schemas.microsoft.com/office/drawing/2014/main" id="{2AC963DD-8A41-4AEA-9E0D-22067533F4E6}"/>
              </a:ext>
            </a:extLst>
          </p:cNvPr>
          <p:cNvSpPr txBox="1"/>
          <p:nvPr/>
        </p:nvSpPr>
        <p:spPr>
          <a:xfrm>
            <a:off x="7186612" y="1087681"/>
            <a:ext cx="2486025" cy="769441"/>
          </a:xfrm>
          <a:prstGeom prst="rect">
            <a:avLst/>
          </a:prstGeom>
          <a:noFill/>
        </p:spPr>
        <p:txBody>
          <a:bodyPr wrap="square" rtlCol="0">
            <a:spAutoFit/>
          </a:bodyPr>
          <a:lstStyle/>
          <a:p>
            <a:pPr algn="ctr"/>
            <a:r>
              <a:rPr lang="en-US" i="1" dirty="0"/>
              <a:t>Participating Organizations: </a:t>
            </a:r>
            <a:r>
              <a:rPr lang="en-US" sz="1600" b="1" i="1" dirty="0">
                <a:solidFill>
                  <a:schemeClr val="accent1"/>
                </a:solidFill>
              </a:rPr>
              <a:t>Cerner, </a:t>
            </a:r>
            <a:r>
              <a:rPr lang="en-US" sz="1600" b="1" i="1" dirty="0" err="1">
                <a:solidFill>
                  <a:schemeClr val="accent1"/>
                </a:solidFill>
              </a:rPr>
              <a:t>NetSmart</a:t>
            </a:r>
            <a:endParaRPr lang="en-US" sz="1600" b="1" i="1" dirty="0">
              <a:solidFill>
                <a:schemeClr val="accent1"/>
              </a:solidFill>
            </a:endParaRPr>
          </a:p>
          <a:p>
            <a:pPr algn="ctr"/>
            <a:endParaRPr lang="en-US" i="1" dirty="0"/>
          </a:p>
        </p:txBody>
      </p:sp>
    </p:spTree>
    <p:extLst>
      <p:ext uri="{BB962C8B-B14F-4D97-AF65-F5344CB8AC3E}">
        <p14:creationId xmlns:p14="http://schemas.microsoft.com/office/powerpoint/2010/main" val="187093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2067C-63B8-49D9-9400-5450AF802AB1}"/>
              </a:ext>
            </a:extLst>
          </p:cNvPr>
          <p:cNvSpPr>
            <a:spLocks noGrp="1"/>
          </p:cNvSpPr>
          <p:nvPr>
            <p:ph type="sldNum" sz="quarter" idx="10"/>
          </p:nvPr>
        </p:nvSpPr>
        <p:spPr/>
        <p:txBody>
          <a:bodyPr/>
          <a:lstStyle/>
          <a:p>
            <a:fld id="{D8D877B3-D348-4611-9BDB-C5374591D951}" type="slidenum">
              <a:rPr lang="en-US" smtClean="0"/>
              <a:pPr/>
              <a:t>29</a:t>
            </a:fld>
            <a:endParaRPr lang="en-US" dirty="0"/>
          </a:p>
        </p:txBody>
      </p:sp>
      <p:sp>
        <p:nvSpPr>
          <p:cNvPr id="3" name="Content Placeholder 2">
            <a:extLst>
              <a:ext uri="{FF2B5EF4-FFF2-40B4-BE49-F238E27FC236}">
                <a16:creationId xmlns:a16="http://schemas.microsoft.com/office/drawing/2014/main" id="{55AF8182-B7EB-4F5A-B566-AB6AE87F4797}"/>
              </a:ext>
            </a:extLst>
          </p:cNvPr>
          <p:cNvSpPr>
            <a:spLocks noGrp="1"/>
          </p:cNvSpPr>
          <p:nvPr>
            <p:ph idx="1"/>
          </p:nvPr>
        </p:nvSpPr>
        <p:spPr>
          <a:xfrm>
            <a:off x="703571" y="1722510"/>
            <a:ext cx="4011675" cy="4088107"/>
          </a:xfrm>
        </p:spPr>
        <p:txBody>
          <a:bodyPr>
            <a:normAutofit fontScale="85000" lnSpcReduction="10000"/>
          </a:bodyPr>
          <a:lstStyle/>
          <a:p>
            <a:r>
              <a:rPr lang="en-US" sz="1600" b="0" dirty="0">
                <a:solidFill>
                  <a:schemeClr val="tx1"/>
                </a:solidFill>
              </a:rPr>
              <a:t>Natasha, a 40-year-old Caucasian female presents to the ER of an academic medical center with indeterminate complaints of abdominal pain and malaise. </a:t>
            </a:r>
          </a:p>
          <a:p>
            <a:r>
              <a:rPr lang="en-US" sz="1600" b="0" dirty="0">
                <a:solidFill>
                  <a:schemeClr val="tx1"/>
                </a:solidFill>
              </a:rPr>
              <a:t>Routine labs and imaging were performed in the ER. Based on the results of tests, a CT abdomen was ordered. </a:t>
            </a:r>
          </a:p>
          <a:p>
            <a:r>
              <a:rPr lang="en-US" sz="1600" b="0" dirty="0">
                <a:solidFill>
                  <a:schemeClr val="tx1"/>
                </a:solidFill>
              </a:rPr>
              <a:t>The CT is reviewed while pulling priors and medications from different institutions. The report is sent back to EMR, and the physician pulls up images that show a perforated small intestine. </a:t>
            </a:r>
          </a:p>
          <a:p>
            <a:r>
              <a:rPr lang="en-US" sz="1600" b="0" dirty="0">
                <a:solidFill>
                  <a:schemeClr val="tx1"/>
                </a:solidFill>
              </a:rPr>
              <a:t>She had microbiology labs sent to Public Health and sepsis treatment protocol was implemented. The patient was transferred to the ICU and responded appropriately to treatment.</a:t>
            </a:r>
          </a:p>
        </p:txBody>
      </p:sp>
      <p:sp>
        <p:nvSpPr>
          <p:cNvPr id="5" name="Title 4">
            <a:extLst>
              <a:ext uri="{FF2B5EF4-FFF2-40B4-BE49-F238E27FC236}">
                <a16:creationId xmlns:a16="http://schemas.microsoft.com/office/drawing/2014/main" id="{A9DE0BEC-979A-403A-807D-0FC298FA90E8}"/>
              </a:ext>
            </a:extLst>
          </p:cNvPr>
          <p:cNvSpPr>
            <a:spLocks noGrp="1"/>
          </p:cNvSpPr>
          <p:nvPr>
            <p:ph type="title"/>
          </p:nvPr>
        </p:nvSpPr>
        <p:spPr>
          <a:xfrm>
            <a:off x="703570" y="471487"/>
            <a:ext cx="5069272" cy="1028700"/>
          </a:xfrm>
        </p:spPr>
        <p:txBody>
          <a:bodyPr>
            <a:normAutofit fontScale="90000"/>
          </a:bodyPr>
          <a:lstStyle/>
          <a:p>
            <a:r>
              <a:rPr lang="en-US" dirty="0"/>
              <a:t>Stop Sepsis: Alert &amp; Workflow Management </a:t>
            </a:r>
          </a:p>
        </p:txBody>
      </p:sp>
      <p:pic>
        <p:nvPicPr>
          <p:cNvPr id="6" name="Picture 5">
            <a:extLst>
              <a:ext uri="{FF2B5EF4-FFF2-40B4-BE49-F238E27FC236}">
                <a16:creationId xmlns:a16="http://schemas.microsoft.com/office/drawing/2014/main" id="{89A0DBE5-2C8F-45C5-A1CB-D931FEEAFF58}"/>
              </a:ext>
            </a:extLst>
          </p:cNvPr>
          <p:cNvPicPr>
            <a:picLocks noChangeAspect="1"/>
          </p:cNvPicPr>
          <p:nvPr/>
        </p:nvPicPr>
        <p:blipFill>
          <a:blip r:embed="rId3"/>
          <a:stretch>
            <a:fillRect/>
          </a:stretch>
        </p:blipFill>
        <p:spPr>
          <a:xfrm>
            <a:off x="6753225" y="2302071"/>
            <a:ext cx="3570092" cy="3570092"/>
          </a:xfrm>
          <a:prstGeom prst="rect">
            <a:avLst/>
          </a:prstGeom>
        </p:spPr>
      </p:pic>
      <p:sp>
        <p:nvSpPr>
          <p:cNvPr id="7" name="TextBox 6">
            <a:extLst>
              <a:ext uri="{FF2B5EF4-FFF2-40B4-BE49-F238E27FC236}">
                <a16:creationId xmlns:a16="http://schemas.microsoft.com/office/drawing/2014/main" id="{1A15ADA6-2158-493A-A836-707AEB1A9CBC}"/>
              </a:ext>
            </a:extLst>
          </p:cNvPr>
          <p:cNvSpPr txBox="1"/>
          <p:nvPr/>
        </p:nvSpPr>
        <p:spPr>
          <a:xfrm>
            <a:off x="7211914" y="985837"/>
            <a:ext cx="2452688" cy="1046440"/>
          </a:xfrm>
          <a:prstGeom prst="rect">
            <a:avLst/>
          </a:prstGeom>
          <a:noFill/>
        </p:spPr>
        <p:txBody>
          <a:bodyPr wrap="square" rtlCol="0">
            <a:spAutoFit/>
          </a:bodyPr>
          <a:lstStyle/>
          <a:p>
            <a:pPr algn="ctr"/>
            <a:r>
              <a:rPr lang="en-US" i="1" dirty="0"/>
              <a:t>Participating Organizations: </a:t>
            </a:r>
            <a:r>
              <a:rPr lang="en-US" sz="1600" b="1" i="1" dirty="0">
                <a:solidFill>
                  <a:schemeClr val="accent1"/>
                </a:solidFill>
              </a:rPr>
              <a:t>Epic, </a:t>
            </a:r>
            <a:r>
              <a:rPr lang="en-US" sz="1600" b="1" i="1" dirty="0" err="1">
                <a:solidFill>
                  <a:schemeClr val="accent1"/>
                </a:solidFill>
              </a:rPr>
              <a:t>Luminare</a:t>
            </a:r>
            <a:r>
              <a:rPr lang="en-US" sz="1600" b="1" i="1" dirty="0">
                <a:solidFill>
                  <a:schemeClr val="accent1"/>
                </a:solidFill>
              </a:rPr>
              <a:t>, Philips, Baxter Healthcare</a:t>
            </a:r>
            <a:endParaRPr lang="en-US" b="1" i="1" dirty="0">
              <a:solidFill>
                <a:schemeClr val="accent1"/>
              </a:solidFill>
            </a:endParaRPr>
          </a:p>
        </p:txBody>
      </p:sp>
    </p:spTree>
    <p:extLst>
      <p:ext uri="{BB962C8B-B14F-4D97-AF65-F5344CB8AC3E}">
        <p14:creationId xmlns:p14="http://schemas.microsoft.com/office/powerpoint/2010/main" val="2691698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6F449-AAEE-6035-4C55-9E5A9F9037B3}"/>
              </a:ext>
            </a:extLst>
          </p:cNvPr>
          <p:cNvSpPr>
            <a:spLocks noGrp="1"/>
          </p:cNvSpPr>
          <p:nvPr>
            <p:ph type="ctrTitle"/>
          </p:nvPr>
        </p:nvSpPr>
        <p:spPr/>
        <p:txBody>
          <a:bodyPr>
            <a:normAutofit/>
          </a:bodyPr>
          <a:lstStyle/>
          <a:p>
            <a:r>
              <a:rPr lang="en-US" sz="6000" b="0" u="none" strike="noStrike" kern="1200" baseline="0" dirty="0">
                <a:solidFill>
                  <a:schemeClr val="dk1"/>
                </a:solidFill>
                <a:latin typeface="Verdana" panose="020B0604030504040204" pitchFamily="34" charset="0"/>
                <a:ea typeface="Verdana" panose="020B0604030504040204" pitchFamily="34" charset="0"/>
              </a:rPr>
              <a:t>From Silos to Synergy: </a:t>
            </a:r>
            <a:r>
              <a:rPr lang="en-US" sz="4400" b="0" u="none" strike="noStrike" kern="1200" baseline="0" dirty="0">
                <a:solidFill>
                  <a:schemeClr val="dk1"/>
                </a:solidFill>
                <a:latin typeface="Verdana" panose="020B0604030504040204" pitchFamily="34" charset="0"/>
                <a:ea typeface="Verdana" panose="020B0604030504040204" pitchFamily="34" charset="0"/>
              </a:rPr>
              <a:t>Revolutionizing Healthcare Interoperability with FHIR</a:t>
            </a:r>
            <a:endParaRPr lang="en-US" sz="4400" dirty="0"/>
          </a:p>
        </p:txBody>
      </p:sp>
      <p:sp>
        <p:nvSpPr>
          <p:cNvPr id="5" name="Subtitle 4">
            <a:extLst>
              <a:ext uri="{FF2B5EF4-FFF2-40B4-BE49-F238E27FC236}">
                <a16:creationId xmlns:a16="http://schemas.microsoft.com/office/drawing/2014/main" id="{9B7A838A-618F-DE7B-0C35-42AB0ECE4FB2}"/>
              </a:ext>
            </a:extLst>
          </p:cNvPr>
          <p:cNvSpPr>
            <a:spLocks noGrp="1"/>
          </p:cNvSpPr>
          <p:nvPr>
            <p:ph type="subTitle" idx="1"/>
          </p:nvPr>
        </p:nvSpPr>
        <p:spPr/>
        <p:txBody>
          <a:bodyPr/>
          <a:lstStyle/>
          <a:p>
            <a:r>
              <a:rPr lang="en-US" dirty="0"/>
              <a:t>Amber Weeks</a:t>
            </a:r>
          </a:p>
          <a:p>
            <a:r>
              <a:rPr lang="en-US" dirty="0"/>
              <a:t>Interoperability Institute</a:t>
            </a:r>
          </a:p>
        </p:txBody>
      </p:sp>
    </p:spTree>
    <p:extLst>
      <p:ext uri="{BB962C8B-B14F-4D97-AF65-F5344CB8AC3E}">
        <p14:creationId xmlns:p14="http://schemas.microsoft.com/office/powerpoint/2010/main" val="3341679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D1A4D5-0C79-43B1-B069-E165A2126FA1}"/>
              </a:ext>
            </a:extLst>
          </p:cNvPr>
          <p:cNvSpPr>
            <a:spLocks noGrp="1"/>
          </p:cNvSpPr>
          <p:nvPr>
            <p:ph type="title"/>
          </p:nvPr>
        </p:nvSpPr>
        <p:spPr>
          <a:xfrm>
            <a:off x="629068" y="323409"/>
            <a:ext cx="9833429" cy="1028700"/>
          </a:xfrm>
        </p:spPr>
        <p:txBody>
          <a:bodyPr/>
          <a:lstStyle/>
          <a:p>
            <a:r>
              <a:rPr lang="en-US" dirty="0"/>
              <a:t>Demonstration Tours </a:t>
            </a:r>
          </a:p>
        </p:txBody>
      </p:sp>
      <p:sp>
        <p:nvSpPr>
          <p:cNvPr id="4" name="Slide Number Placeholder 3">
            <a:extLst>
              <a:ext uri="{FF2B5EF4-FFF2-40B4-BE49-F238E27FC236}">
                <a16:creationId xmlns:a16="http://schemas.microsoft.com/office/drawing/2014/main" id="{51EC11DE-BEAF-42D7-8D71-F74E353DA2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5" name="Picture 4">
            <a:extLst>
              <a:ext uri="{FF2B5EF4-FFF2-40B4-BE49-F238E27FC236}">
                <a16:creationId xmlns:a16="http://schemas.microsoft.com/office/drawing/2014/main" id="{2FDC4131-442F-40B2-B94A-CB2A721C23EA}"/>
              </a:ext>
            </a:extLst>
          </p:cNvPr>
          <p:cNvPicPr>
            <a:picLocks noChangeAspect="1"/>
          </p:cNvPicPr>
          <p:nvPr/>
        </p:nvPicPr>
        <p:blipFill>
          <a:blip r:embed="rId2"/>
          <a:stretch>
            <a:fillRect/>
          </a:stretch>
        </p:blipFill>
        <p:spPr>
          <a:xfrm>
            <a:off x="2008363" y="1352109"/>
            <a:ext cx="7729403" cy="4225582"/>
          </a:xfrm>
          <a:prstGeom prst="rect">
            <a:avLst/>
          </a:prstGeom>
        </p:spPr>
      </p:pic>
    </p:spTree>
    <p:extLst>
      <p:ext uri="{BB962C8B-B14F-4D97-AF65-F5344CB8AC3E}">
        <p14:creationId xmlns:p14="http://schemas.microsoft.com/office/powerpoint/2010/main" val="335184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a:lnSpc>
                <a:spcPct val="90000"/>
              </a:lnSpc>
              <a:spcBef>
                <a:spcPct val="0"/>
              </a:spcBef>
              <a:spcAft>
                <a:spcPts val="0"/>
              </a:spcAft>
              <a:buClr>
                <a:srgbClr val="1E22AA"/>
              </a:buClr>
              <a:buSzPts val="3600"/>
            </a:pPr>
            <a:r>
              <a:rPr lang="en-US" sz="2200" b="1" i="0" kern="1200" dirty="0">
                <a:solidFill>
                  <a:srgbClr val="FFFFFF"/>
                </a:solidFill>
                <a:latin typeface="+mj-lt"/>
                <a:ea typeface="+mj-ea"/>
                <a:cs typeface="+mj-cs"/>
              </a:rPr>
              <a:t>DRAFT Layout – HIMSS24 Global Conference Interoperability Showcase</a:t>
            </a:r>
          </a:p>
        </p:txBody>
      </p:sp>
      <p:sp>
        <p:nvSpPr>
          <p:cNvPr id="320" name="Google Shape;320;p50"/>
          <p:cNvSpPr txBox="1">
            <a:spLocks noGrp="1"/>
          </p:cNvSpPr>
          <p:nvPr>
            <p:ph type="sldNum" idx="12"/>
          </p:nvPr>
        </p:nvSpPr>
        <p:spPr>
          <a:xfrm>
            <a:off x="11310257" y="6356350"/>
            <a:ext cx="560009"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SzPts val="800"/>
              <a:buNone/>
            </a:pPr>
            <a:fld id="{00000000-1234-1234-1234-123412341234}" type="slidenum">
              <a:rPr lang="en-US" sz="1200">
                <a:solidFill>
                  <a:srgbClr val="898989"/>
                </a:solidFill>
                <a:latin typeface="+mn-lt"/>
                <a:ea typeface="+mn-ea"/>
                <a:cs typeface="+mn-cs"/>
              </a:rPr>
              <a:pPr lvl="0" indent="0" algn="r">
                <a:spcBef>
                  <a:spcPts val="0"/>
                </a:spcBef>
                <a:spcAft>
                  <a:spcPts val="600"/>
                </a:spcAft>
                <a:buSzPts val="800"/>
                <a:buNone/>
              </a:pPr>
              <a:t>31</a:t>
            </a:fld>
            <a:endParaRPr lang="en-US" sz="1200">
              <a:solidFill>
                <a:srgbClr val="898989"/>
              </a:solidFill>
              <a:latin typeface="+mn-lt"/>
              <a:ea typeface="+mn-ea"/>
              <a:cs typeface="+mn-cs"/>
            </a:endParaRPr>
          </a:p>
        </p:txBody>
      </p:sp>
      <p:pic>
        <p:nvPicPr>
          <p:cNvPr id="7" name="Picture 6">
            <a:extLst>
              <a:ext uri="{FF2B5EF4-FFF2-40B4-BE49-F238E27FC236}">
                <a16:creationId xmlns:a16="http://schemas.microsoft.com/office/drawing/2014/main" id="{E5EF71EB-23AF-1BEF-1CEF-C5DC6EA36101}"/>
              </a:ext>
            </a:extLst>
          </p:cNvPr>
          <p:cNvPicPr>
            <a:picLocks noChangeAspect="1"/>
          </p:cNvPicPr>
          <p:nvPr/>
        </p:nvPicPr>
        <p:blipFill>
          <a:blip r:embed="rId3"/>
          <a:stretch>
            <a:fillRect/>
          </a:stretch>
        </p:blipFill>
        <p:spPr>
          <a:xfrm>
            <a:off x="3581399" y="787073"/>
            <a:ext cx="8534285" cy="54817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a:lnSpc>
                <a:spcPct val="90000"/>
              </a:lnSpc>
              <a:spcBef>
                <a:spcPct val="0"/>
              </a:spcBef>
              <a:spcAft>
                <a:spcPts val="0"/>
              </a:spcAft>
              <a:buClr>
                <a:srgbClr val="1E22AA"/>
              </a:buClr>
              <a:buSzPts val="3600"/>
            </a:pPr>
            <a:r>
              <a:rPr lang="en-US" sz="2200" b="1" i="0" kern="1200">
                <a:solidFill>
                  <a:srgbClr val="FFFFFF"/>
                </a:solidFill>
                <a:latin typeface="+mj-lt"/>
                <a:ea typeface="+mj-ea"/>
                <a:cs typeface="+mj-cs"/>
              </a:rPr>
              <a:t>DRAFT Layout – HIMSS24 Interoperability Showcase</a:t>
            </a:r>
          </a:p>
        </p:txBody>
      </p:sp>
      <p:pic>
        <p:nvPicPr>
          <p:cNvPr id="5" name="Picture 4">
            <a:extLst>
              <a:ext uri="{FF2B5EF4-FFF2-40B4-BE49-F238E27FC236}">
                <a16:creationId xmlns:a16="http://schemas.microsoft.com/office/drawing/2014/main" id="{30CFA6E2-EEC9-8BF6-1C7F-E98BF7113835}"/>
              </a:ext>
            </a:extLst>
          </p:cNvPr>
          <p:cNvPicPr>
            <a:picLocks noChangeAspect="1"/>
          </p:cNvPicPr>
          <p:nvPr/>
        </p:nvPicPr>
        <p:blipFill>
          <a:blip r:embed="rId3"/>
          <a:stretch>
            <a:fillRect/>
          </a:stretch>
        </p:blipFill>
        <p:spPr>
          <a:xfrm>
            <a:off x="3565279" y="1104405"/>
            <a:ext cx="8577909" cy="4417621"/>
          </a:xfrm>
          <a:prstGeom prst="rect">
            <a:avLst/>
          </a:prstGeom>
        </p:spPr>
      </p:pic>
      <p:sp>
        <p:nvSpPr>
          <p:cNvPr id="320" name="Google Shape;320;p50"/>
          <p:cNvSpPr txBox="1">
            <a:spLocks noGrp="1"/>
          </p:cNvSpPr>
          <p:nvPr>
            <p:ph type="sldNum" idx="12"/>
          </p:nvPr>
        </p:nvSpPr>
        <p:spPr>
          <a:xfrm>
            <a:off x="11310257" y="6356350"/>
            <a:ext cx="560009"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SzPts val="800"/>
              <a:buNone/>
            </a:pPr>
            <a:fld id="{00000000-1234-1234-1234-123412341234}" type="slidenum">
              <a:rPr lang="en-US" sz="1200">
                <a:solidFill>
                  <a:srgbClr val="898989"/>
                </a:solidFill>
                <a:latin typeface="+mn-lt"/>
                <a:ea typeface="+mn-ea"/>
                <a:cs typeface="+mn-cs"/>
              </a:rPr>
              <a:pPr lvl="0" indent="0" algn="r">
                <a:spcBef>
                  <a:spcPts val="0"/>
                </a:spcBef>
                <a:spcAft>
                  <a:spcPts val="600"/>
                </a:spcAft>
                <a:buSzPts val="800"/>
                <a:buNone/>
              </a:pPr>
              <a:t>32</a:t>
            </a:fld>
            <a:endParaRPr lang="en-US" sz="1200">
              <a:solidFill>
                <a:srgbClr val="898989"/>
              </a:solidFill>
              <a:latin typeface="+mn-lt"/>
              <a:ea typeface="+mn-ea"/>
              <a:cs typeface="+mn-cs"/>
            </a:endParaRPr>
          </a:p>
        </p:txBody>
      </p:sp>
    </p:spTree>
    <p:extLst>
      <p:ext uri="{BB962C8B-B14F-4D97-AF65-F5344CB8AC3E}">
        <p14:creationId xmlns:p14="http://schemas.microsoft.com/office/powerpoint/2010/main" val="178717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854698" y="258583"/>
            <a:ext cx="10319983" cy="1028700"/>
          </a:xfrm>
          <a:prstGeom prst="rect">
            <a:avLst/>
          </a:prstGeom>
          <a:noFill/>
          <a:ln>
            <a:noFill/>
          </a:ln>
        </p:spPr>
        <p:txBody>
          <a:bodyPr spcFirstLastPara="1" wrap="square" lIns="0" tIns="0" rIns="0" bIns="0" anchor="t" anchorCtr="0">
            <a:noAutofit/>
          </a:bodyPr>
          <a:lstStyle/>
          <a:p>
            <a:pPr marL="0" lvl="0" indent="0" algn="l" rtl="0">
              <a:lnSpc>
                <a:spcPct val="75000"/>
              </a:lnSpc>
              <a:spcBef>
                <a:spcPts val="0"/>
              </a:spcBef>
              <a:spcAft>
                <a:spcPts val="0"/>
              </a:spcAft>
              <a:buClr>
                <a:srgbClr val="1E22AA"/>
              </a:buClr>
              <a:buSzPts val="3600"/>
              <a:buFont typeface="Arial"/>
              <a:buNone/>
            </a:pPr>
            <a:r>
              <a:rPr lang="en-US" b="1" i="0" dirty="0"/>
              <a:t>What’s new for Showcase @HIMSS24?</a:t>
            </a:r>
            <a:endParaRPr b="1" i="0" dirty="0"/>
          </a:p>
        </p:txBody>
      </p:sp>
      <p:sp>
        <p:nvSpPr>
          <p:cNvPr id="319" name="Google Shape;319;p50"/>
          <p:cNvSpPr txBox="1">
            <a:spLocks noGrp="1"/>
          </p:cNvSpPr>
          <p:nvPr>
            <p:ph type="body" idx="1"/>
          </p:nvPr>
        </p:nvSpPr>
        <p:spPr>
          <a:xfrm>
            <a:off x="854697" y="938080"/>
            <a:ext cx="6377375" cy="4356580"/>
          </a:xfrm>
          <a:prstGeom prst="rect">
            <a:avLst/>
          </a:prstGeom>
          <a:noFill/>
          <a:ln>
            <a:noFill/>
          </a:ln>
        </p:spPr>
        <p:txBody>
          <a:bodyPr spcFirstLastPara="1" wrap="square" lIns="0" tIns="0" rIns="0" bIns="0" anchor="t" anchorCtr="0">
            <a:noAutofit/>
          </a:bodyPr>
          <a:lstStyle/>
          <a:p>
            <a:pPr marL="457200" lvl="0" indent="-355600" algn="l" rtl="0">
              <a:lnSpc>
                <a:spcPct val="130000"/>
              </a:lnSpc>
              <a:spcBef>
                <a:spcPts val="1000"/>
              </a:spcBef>
              <a:spcAft>
                <a:spcPts val="0"/>
              </a:spcAft>
              <a:buClr>
                <a:srgbClr val="FF5A5A"/>
              </a:buClr>
              <a:buSzPts val="2000"/>
              <a:buFont typeface="Arial"/>
              <a:buChar char="•"/>
            </a:pPr>
            <a:r>
              <a:rPr lang="en-US" sz="1600" dirty="0"/>
              <a:t>Central location in the heart of the HIMSS24 exhibition floor</a:t>
            </a:r>
          </a:p>
          <a:p>
            <a:pPr marL="457200" lvl="0" indent="-355600" algn="l" rtl="0">
              <a:lnSpc>
                <a:spcPct val="130000"/>
              </a:lnSpc>
              <a:spcBef>
                <a:spcPts val="1000"/>
              </a:spcBef>
              <a:spcAft>
                <a:spcPts val="0"/>
              </a:spcAft>
              <a:buClr>
                <a:srgbClr val="FF5A5A"/>
              </a:buClr>
              <a:buSzPts val="2000"/>
              <a:buFont typeface="Arial"/>
              <a:buChar char="•"/>
            </a:pPr>
            <a:r>
              <a:rPr lang="en-US" sz="1600" dirty="0"/>
              <a:t>Patient care continuum demonstration areas </a:t>
            </a:r>
          </a:p>
          <a:p>
            <a:pPr marL="457200" lvl="0" indent="-355600" algn="l" rtl="0">
              <a:lnSpc>
                <a:spcPct val="130000"/>
              </a:lnSpc>
              <a:spcBef>
                <a:spcPts val="1000"/>
              </a:spcBef>
              <a:spcAft>
                <a:spcPts val="0"/>
              </a:spcAft>
              <a:buClr>
                <a:srgbClr val="FF5A5A"/>
              </a:buClr>
              <a:buSzPts val="2000"/>
              <a:buFont typeface="Arial"/>
              <a:buChar char="•"/>
            </a:pPr>
            <a:r>
              <a:rPr lang="en-US" sz="1600" dirty="0"/>
              <a:t>Each with a persona, health condition, or problem to be solved in healthcare </a:t>
            </a:r>
          </a:p>
          <a:p>
            <a:pPr marL="457200" lvl="0" indent="-355600" algn="l" rtl="0">
              <a:lnSpc>
                <a:spcPct val="130000"/>
              </a:lnSpc>
              <a:spcBef>
                <a:spcPts val="1000"/>
              </a:spcBef>
              <a:spcAft>
                <a:spcPts val="0"/>
              </a:spcAft>
              <a:buClr>
                <a:srgbClr val="FF5A5A"/>
              </a:buClr>
              <a:buSzPts val="2000"/>
              <a:buFont typeface="Arial"/>
              <a:buChar char="•"/>
            </a:pPr>
            <a:r>
              <a:rPr lang="en-US" sz="1600" dirty="0"/>
              <a:t>Increased exposure to attendees  </a:t>
            </a:r>
          </a:p>
          <a:p>
            <a:pPr marL="457200" lvl="0" indent="-355600" algn="l" rtl="0">
              <a:lnSpc>
                <a:spcPct val="130000"/>
              </a:lnSpc>
              <a:spcBef>
                <a:spcPts val="1000"/>
              </a:spcBef>
              <a:spcAft>
                <a:spcPts val="0"/>
              </a:spcAft>
              <a:buClr>
                <a:srgbClr val="FF5A5A"/>
              </a:buClr>
              <a:buSzPts val="2000"/>
              <a:buFont typeface="Arial"/>
              <a:buChar char="•"/>
            </a:pPr>
            <a:r>
              <a:rPr lang="en-US" sz="1600" dirty="0"/>
              <a:t>Foundational exhibitors in the hub of each patient area  </a:t>
            </a:r>
          </a:p>
          <a:p>
            <a:pPr marL="457200" lvl="0" indent="-355600" algn="l" rtl="0">
              <a:lnSpc>
                <a:spcPct val="130000"/>
              </a:lnSpc>
              <a:spcBef>
                <a:spcPts val="1000"/>
              </a:spcBef>
              <a:spcAft>
                <a:spcPts val="0"/>
              </a:spcAft>
              <a:buClr>
                <a:srgbClr val="FF5A5A"/>
              </a:buClr>
              <a:buSzPts val="2000"/>
              <a:buFont typeface="Arial"/>
              <a:buChar char="•"/>
            </a:pPr>
            <a:r>
              <a:rPr lang="en-US" sz="1600" dirty="0"/>
              <a:t>Regularly scheduled full demo cohort presentations  </a:t>
            </a:r>
          </a:p>
          <a:p>
            <a:pPr marL="457200" lvl="0" indent="-355600" algn="l" rtl="0">
              <a:lnSpc>
                <a:spcPct val="130000"/>
              </a:lnSpc>
              <a:spcBef>
                <a:spcPts val="1000"/>
              </a:spcBef>
              <a:spcAft>
                <a:spcPts val="0"/>
              </a:spcAft>
              <a:buClr>
                <a:srgbClr val="FF5A5A"/>
              </a:buClr>
              <a:buSzPts val="2000"/>
              <a:buFont typeface="Arial"/>
              <a:buChar char="•"/>
            </a:pPr>
            <a:r>
              <a:rPr lang="en-US" sz="1600" dirty="0"/>
              <a:t>Streamlined demonstration preparation process and milestones for vendor flexibility </a:t>
            </a:r>
          </a:p>
          <a:p>
            <a:pPr marL="457200" lvl="0" indent="-355600" algn="l" rtl="0">
              <a:lnSpc>
                <a:spcPct val="130000"/>
              </a:lnSpc>
              <a:spcBef>
                <a:spcPts val="1000"/>
              </a:spcBef>
              <a:spcAft>
                <a:spcPts val="0"/>
              </a:spcAft>
              <a:buClr>
                <a:srgbClr val="FF5A5A"/>
              </a:buClr>
              <a:buSzPts val="2000"/>
              <a:buFont typeface="Arial"/>
              <a:buChar char="•"/>
            </a:pPr>
            <a:r>
              <a:rPr lang="en-US" sz="1600" dirty="0"/>
              <a:t>New exhibitor levels for broader ecosystem involvement</a:t>
            </a:r>
            <a:endParaRPr sz="1850" dirty="0"/>
          </a:p>
        </p:txBody>
      </p:sp>
      <p:sp>
        <p:nvSpPr>
          <p:cNvPr id="320" name="Google Shape;320;p50"/>
          <p:cNvSpPr txBox="1">
            <a:spLocks noGrp="1"/>
          </p:cNvSpPr>
          <p:nvPr>
            <p:ph type="sldNum" idx="12"/>
          </p:nvPr>
        </p:nvSpPr>
        <p:spPr>
          <a:xfrm>
            <a:off x="11360517" y="6390178"/>
            <a:ext cx="513735" cy="22716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800"/>
              <a:buNone/>
            </a:pPr>
            <a:fld id="{00000000-1234-1234-1234-123412341234}" type="slidenum">
              <a:rPr lang="en-US"/>
              <a:t>33</a:t>
            </a:fld>
            <a:endParaRPr/>
          </a:p>
        </p:txBody>
      </p:sp>
      <p:pic>
        <p:nvPicPr>
          <p:cNvPr id="321" name="Google Shape;321;p50"/>
          <p:cNvPicPr preferRelativeResize="0"/>
          <p:nvPr/>
        </p:nvPicPr>
        <p:blipFill rotWithShape="1">
          <a:blip r:embed="rId3">
            <a:alphaModFix/>
          </a:blip>
          <a:srcRect l="23822" r="18100"/>
          <a:stretch/>
        </p:blipFill>
        <p:spPr>
          <a:xfrm>
            <a:off x="7502584" y="1215614"/>
            <a:ext cx="4371668" cy="4389120"/>
          </a:xfrm>
          <a:prstGeom prst="ellipse">
            <a:avLst/>
          </a:prstGeom>
          <a:noFill/>
          <a:ln>
            <a:noFill/>
          </a:ln>
        </p:spPr>
      </p:pic>
    </p:spTree>
    <p:extLst>
      <p:ext uri="{BB962C8B-B14F-4D97-AF65-F5344CB8AC3E}">
        <p14:creationId xmlns:p14="http://schemas.microsoft.com/office/powerpoint/2010/main" val="150115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854698" y="258583"/>
            <a:ext cx="9833429" cy="1028700"/>
          </a:xfrm>
          <a:prstGeom prst="rect">
            <a:avLst/>
          </a:prstGeom>
          <a:noFill/>
          <a:ln>
            <a:noFill/>
          </a:ln>
        </p:spPr>
        <p:txBody>
          <a:bodyPr spcFirstLastPara="1" wrap="square" lIns="0" tIns="0" rIns="0" bIns="0" anchor="t" anchorCtr="0">
            <a:noAutofit/>
          </a:bodyPr>
          <a:lstStyle/>
          <a:p>
            <a:pPr marL="0" lvl="0" indent="0" algn="l" rtl="0">
              <a:lnSpc>
                <a:spcPct val="75000"/>
              </a:lnSpc>
              <a:spcBef>
                <a:spcPts val="0"/>
              </a:spcBef>
              <a:spcAft>
                <a:spcPts val="0"/>
              </a:spcAft>
              <a:buClr>
                <a:srgbClr val="1E22AA"/>
              </a:buClr>
              <a:buSzPts val="3600"/>
              <a:buFont typeface="Arial"/>
              <a:buNone/>
            </a:pPr>
            <a:r>
              <a:rPr lang="en-US" b="1" dirty="0"/>
              <a:t>Updated Participation Requirements</a:t>
            </a:r>
            <a:endParaRPr b="1" i="0" dirty="0"/>
          </a:p>
        </p:txBody>
      </p:sp>
      <p:sp>
        <p:nvSpPr>
          <p:cNvPr id="319" name="Google Shape;319;p50"/>
          <p:cNvSpPr txBox="1">
            <a:spLocks noGrp="1"/>
          </p:cNvSpPr>
          <p:nvPr>
            <p:ph type="body" idx="1"/>
          </p:nvPr>
        </p:nvSpPr>
        <p:spPr>
          <a:xfrm>
            <a:off x="854697" y="938080"/>
            <a:ext cx="10023100" cy="4356580"/>
          </a:xfrm>
          <a:prstGeom prst="rect">
            <a:avLst/>
          </a:prstGeom>
          <a:noFill/>
          <a:ln>
            <a:noFill/>
          </a:ln>
        </p:spPr>
        <p:txBody>
          <a:bodyPr spcFirstLastPara="1" wrap="square" lIns="0" tIns="0" rIns="0" bIns="0" anchor="t" anchorCtr="0">
            <a:noAutofit/>
          </a:bodyPr>
          <a:lstStyle/>
          <a:p>
            <a:pPr marL="457200" lvl="0" indent="-355600" algn="l" rtl="0">
              <a:lnSpc>
                <a:spcPct val="130000"/>
              </a:lnSpc>
              <a:spcBef>
                <a:spcPts val="1000"/>
              </a:spcBef>
              <a:spcAft>
                <a:spcPts val="0"/>
              </a:spcAft>
              <a:buClr>
                <a:srgbClr val="FF5A5A"/>
              </a:buClr>
              <a:buSzPts val="2000"/>
              <a:buFont typeface="Arial"/>
              <a:buChar char="•"/>
            </a:pPr>
            <a:r>
              <a:rPr lang="en-US" sz="1600" dirty="0"/>
              <a:t>All demonstration participants must use an interoperability standard to exchange information (such as an HL7 Profile, IHE Profile, DICOM, DIRECT, etc.) and </a:t>
            </a:r>
            <a:r>
              <a:rPr lang="en-US" sz="1600" b="1" dirty="0"/>
              <a:t>must submit an Interoperability Showcase Standards Attestation Form within two weeks of contracting with proof or planned validation of associated standards to be approved by the Technical Project Manager</a:t>
            </a:r>
            <a:r>
              <a:rPr lang="en-US" sz="1600" dirty="0"/>
              <a:t>. The proof can be attestation, visual, or conformance/validation testing (such as participation and validation at an IHE Connectathon, a FHIR Connectathon, etc.). This validation acceptance process may be completed  at an IHE Connectathon. No proprietary exchanges will be allowed in the demonstrations. </a:t>
            </a:r>
          </a:p>
          <a:p>
            <a:pPr marL="457200" lvl="0" indent="-355600" algn="l" rtl="0">
              <a:lnSpc>
                <a:spcPct val="130000"/>
              </a:lnSpc>
              <a:spcBef>
                <a:spcPts val="1000"/>
              </a:spcBef>
              <a:spcAft>
                <a:spcPts val="0"/>
              </a:spcAft>
              <a:buClr>
                <a:srgbClr val="FF5A5A"/>
              </a:buClr>
              <a:buSzPts val="2000"/>
              <a:buFont typeface="Arial"/>
              <a:buChar char="•"/>
            </a:pPr>
            <a:r>
              <a:rPr lang="en-US" sz="1600" dirty="0"/>
              <a:t>HIMSS24 Showcase Participants will undergo virtual testing approximately 8 weeks from the HIMSS24 Global Conference.  Unsuccessful demonstrations will provide HIMSS with a roadmap for validation and are expected to attend a testing session during the IHE USA North American Connectathon or similar. O</a:t>
            </a:r>
          </a:p>
          <a:p>
            <a:pPr marL="457200" lvl="0" indent="-355600" algn="l" rtl="0">
              <a:lnSpc>
                <a:spcPct val="130000"/>
              </a:lnSpc>
              <a:spcBef>
                <a:spcPts val="1000"/>
              </a:spcBef>
              <a:spcAft>
                <a:spcPts val="0"/>
              </a:spcAft>
              <a:buClr>
                <a:srgbClr val="FF5A5A"/>
              </a:buClr>
              <a:buSzPts val="2000"/>
              <a:buFont typeface="Arial"/>
              <a:buChar char="•"/>
            </a:pPr>
            <a:r>
              <a:rPr lang="en-US" sz="1600" dirty="0"/>
              <a:t>Participation in planning meetings to prepare your demonstration are expected to start in November 2023. </a:t>
            </a:r>
          </a:p>
          <a:p>
            <a:pPr marL="457200" lvl="0" indent="-355600" algn="l" rtl="0">
              <a:lnSpc>
                <a:spcPct val="130000"/>
              </a:lnSpc>
              <a:spcBef>
                <a:spcPts val="1000"/>
              </a:spcBef>
              <a:spcAft>
                <a:spcPts val="0"/>
              </a:spcAft>
              <a:buClr>
                <a:srgbClr val="FF5A5A"/>
              </a:buClr>
              <a:buSzPts val="2000"/>
              <a:buFont typeface="Arial"/>
              <a:buChar char="•"/>
            </a:pPr>
            <a:r>
              <a:rPr lang="en-US" sz="1600" dirty="0"/>
              <a:t>Attendance at set up for one (1) day prior to HIMSS24 (8:00 am – 5:00 pm) and during all exhibition hours.</a:t>
            </a:r>
            <a:endParaRPr sz="1850" dirty="0"/>
          </a:p>
        </p:txBody>
      </p:sp>
      <p:sp>
        <p:nvSpPr>
          <p:cNvPr id="320" name="Google Shape;320;p50"/>
          <p:cNvSpPr txBox="1">
            <a:spLocks noGrp="1"/>
          </p:cNvSpPr>
          <p:nvPr>
            <p:ph type="sldNum" idx="12"/>
          </p:nvPr>
        </p:nvSpPr>
        <p:spPr>
          <a:xfrm>
            <a:off x="11360517" y="6390178"/>
            <a:ext cx="513735" cy="22716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800"/>
              <a:buNone/>
            </a:pPr>
            <a:fld id="{00000000-1234-1234-1234-123412341234}" type="slidenum">
              <a:rPr lang="en-US"/>
              <a:t>34</a:t>
            </a:fld>
            <a:endParaRPr/>
          </a:p>
        </p:txBody>
      </p:sp>
    </p:spTree>
    <p:extLst>
      <p:ext uri="{BB962C8B-B14F-4D97-AF65-F5344CB8AC3E}">
        <p14:creationId xmlns:p14="http://schemas.microsoft.com/office/powerpoint/2010/main" val="407191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854698" y="258583"/>
            <a:ext cx="9833429" cy="1028700"/>
          </a:xfrm>
          <a:prstGeom prst="rect">
            <a:avLst/>
          </a:prstGeom>
          <a:noFill/>
          <a:ln>
            <a:noFill/>
          </a:ln>
        </p:spPr>
        <p:txBody>
          <a:bodyPr spcFirstLastPara="1" wrap="square" lIns="0" tIns="0" rIns="0" bIns="0" anchor="t" anchorCtr="0">
            <a:noAutofit/>
          </a:bodyPr>
          <a:lstStyle/>
          <a:p>
            <a:pPr marL="0" lvl="0" indent="0" algn="l" rtl="0">
              <a:lnSpc>
                <a:spcPct val="75000"/>
              </a:lnSpc>
              <a:spcBef>
                <a:spcPts val="0"/>
              </a:spcBef>
              <a:spcAft>
                <a:spcPts val="0"/>
              </a:spcAft>
              <a:buClr>
                <a:srgbClr val="1E22AA"/>
              </a:buClr>
              <a:buSzPts val="3600"/>
              <a:buFont typeface="Arial"/>
              <a:buNone/>
            </a:pPr>
            <a:r>
              <a:rPr lang="en-US" b="1" dirty="0"/>
              <a:t>Timeline</a:t>
            </a:r>
            <a:endParaRPr b="1" i="0" dirty="0"/>
          </a:p>
        </p:txBody>
      </p:sp>
      <p:sp>
        <p:nvSpPr>
          <p:cNvPr id="319" name="Google Shape;319;p50"/>
          <p:cNvSpPr txBox="1">
            <a:spLocks noGrp="1"/>
          </p:cNvSpPr>
          <p:nvPr>
            <p:ph type="body" idx="1"/>
          </p:nvPr>
        </p:nvSpPr>
        <p:spPr>
          <a:xfrm>
            <a:off x="854697" y="938080"/>
            <a:ext cx="10023100" cy="4356580"/>
          </a:xfrm>
          <a:prstGeom prst="rect">
            <a:avLst/>
          </a:prstGeom>
          <a:noFill/>
          <a:ln>
            <a:noFill/>
          </a:ln>
        </p:spPr>
        <p:txBody>
          <a:bodyPr spcFirstLastPara="1" wrap="square" lIns="0" tIns="0" rIns="0" bIns="0" anchor="t" anchorCtr="0">
            <a:noAutofit/>
          </a:bodyPr>
          <a:lstStyle/>
          <a:p>
            <a:pPr marL="457200" lvl="0" indent="-355600" algn="l" rtl="0">
              <a:lnSpc>
                <a:spcPct val="130000"/>
              </a:lnSpc>
              <a:spcBef>
                <a:spcPts val="1000"/>
              </a:spcBef>
              <a:spcAft>
                <a:spcPts val="0"/>
              </a:spcAft>
              <a:buClr>
                <a:srgbClr val="FF5A5A"/>
              </a:buClr>
              <a:buSzPts val="2000"/>
              <a:buFont typeface="Arial"/>
              <a:buChar char="•"/>
            </a:pPr>
            <a:r>
              <a:rPr lang="en-US" sz="1600" b="1" dirty="0"/>
              <a:t>Happening now: </a:t>
            </a:r>
            <a:r>
              <a:rPr lang="en-US" sz="1600" dirty="0"/>
              <a:t>Patient Area themes development &amp; first-come sign-up for participation, thought leadership session and exhibition spot </a:t>
            </a:r>
          </a:p>
          <a:p>
            <a:pPr marL="457200" lvl="0" indent="-355600" algn="l" rtl="0">
              <a:lnSpc>
                <a:spcPct val="130000"/>
              </a:lnSpc>
              <a:spcBef>
                <a:spcPts val="1000"/>
              </a:spcBef>
              <a:spcAft>
                <a:spcPts val="0"/>
              </a:spcAft>
              <a:buClr>
                <a:srgbClr val="FF5A5A"/>
              </a:buClr>
              <a:buSzPts val="2000"/>
              <a:buFont typeface="Arial"/>
              <a:buChar char="•"/>
            </a:pPr>
            <a:r>
              <a:rPr lang="en-US" sz="1600" b="1" dirty="0"/>
              <a:t>Starting November 2023: </a:t>
            </a:r>
            <a:r>
              <a:rPr lang="en-US" sz="1600" dirty="0"/>
              <a:t>Demonstration partner planning meetings commence with participant technical representatives and Technical Project Managers. Meetings continue until conference </a:t>
            </a:r>
          </a:p>
          <a:p>
            <a:pPr marL="457200" lvl="0" indent="-355600" algn="l" rtl="0">
              <a:lnSpc>
                <a:spcPct val="130000"/>
              </a:lnSpc>
              <a:spcBef>
                <a:spcPts val="1000"/>
              </a:spcBef>
              <a:spcAft>
                <a:spcPts val="0"/>
              </a:spcAft>
              <a:buClr>
                <a:srgbClr val="FF5A5A"/>
              </a:buClr>
              <a:buSzPts val="2000"/>
              <a:buFont typeface="Arial"/>
              <a:buChar char="•"/>
            </a:pPr>
            <a:r>
              <a:rPr lang="en-US" sz="1600" b="1" dirty="0"/>
              <a:t>January 15, 2024: </a:t>
            </a:r>
            <a:r>
              <a:rPr lang="en-US" sz="1600" dirty="0"/>
              <a:t>Deadline to commit with signed contract for inclusion in the printed show guide, print signs, walls and sponsor graphics </a:t>
            </a:r>
          </a:p>
          <a:p>
            <a:pPr marL="457200" lvl="0" indent="-355600" algn="l" rtl="0">
              <a:lnSpc>
                <a:spcPct val="130000"/>
              </a:lnSpc>
              <a:spcBef>
                <a:spcPts val="1000"/>
              </a:spcBef>
              <a:spcAft>
                <a:spcPts val="0"/>
              </a:spcAft>
              <a:buClr>
                <a:srgbClr val="FF5A5A"/>
              </a:buClr>
              <a:buSzPts val="2000"/>
              <a:buFont typeface="Arial"/>
              <a:buChar char="•"/>
            </a:pPr>
            <a:r>
              <a:rPr lang="en-US" sz="1600" b="1" dirty="0"/>
              <a:t>February 11, 2024</a:t>
            </a:r>
            <a:r>
              <a:rPr lang="en-US" sz="1600" dirty="0"/>
              <a:t>: Deadline to be included in conference event page and mobile app  </a:t>
            </a:r>
          </a:p>
          <a:p>
            <a:pPr marL="457200" lvl="0" indent="-355600" algn="l" rtl="0">
              <a:lnSpc>
                <a:spcPct val="130000"/>
              </a:lnSpc>
              <a:spcBef>
                <a:spcPts val="1000"/>
              </a:spcBef>
              <a:spcAft>
                <a:spcPts val="0"/>
              </a:spcAft>
              <a:buClr>
                <a:srgbClr val="FF5A5A"/>
              </a:buClr>
              <a:buSzPts val="2000"/>
              <a:buFont typeface="Arial"/>
              <a:buChar char="•"/>
            </a:pPr>
            <a:r>
              <a:rPr lang="en-US" sz="1600" b="1" dirty="0"/>
              <a:t>Monday, March 11th, 2024</a:t>
            </a:r>
            <a:r>
              <a:rPr lang="en-US" sz="1600" dirty="0"/>
              <a:t>: Compulsory full-day (8:00 am – 5:00 pm) setup and rehearsal time onsite for connected technology demonstration participants and meeting at 11:00 am local time </a:t>
            </a:r>
          </a:p>
          <a:p>
            <a:pPr marL="457200" lvl="0" indent="-355600" algn="l" rtl="0">
              <a:lnSpc>
                <a:spcPct val="130000"/>
              </a:lnSpc>
              <a:spcBef>
                <a:spcPts val="1000"/>
              </a:spcBef>
              <a:spcAft>
                <a:spcPts val="0"/>
              </a:spcAft>
              <a:buClr>
                <a:srgbClr val="FF5A5A"/>
              </a:buClr>
              <a:buSzPts val="2000"/>
              <a:buFont typeface="Arial"/>
              <a:buChar char="•"/>
            </a:pPr>
            <a:r>
              <a:rPr lang="en-US" sz="1600" b="1" dirty="0"/>
              <a:t>Tuesday, March 12</a:t>
            </a:r>
            <a:r>
              <a:rPr lang="en-US" sz="1600" b="1" baseline="30000" dirty="0"/>
              <a:t>th</a:t>
            </a:r>
            <a:r>
              <a:rPr lang="en-US" sz="1600" b="1" dirty="0"/>
              <a:t>, 2024 </a:t>
            </a:r>
            <a:r>
              <a:rPr lang="en-US" sz="1600" dirty="0"/>
              <a:t>– Thursday, March 14th: Demonstrations with exchange partners during all exhibit floor hours and regularly during the day all Patient Area participant presentations.</a:t>
            </a:r>
            <a:endParaRPr sz="1850" dirty="0"/>
          </a:p>
        </p:txBody>
      </p:sp>
      <p:sp>
        <p:nvSpPr>
          <p:cNvPr id="320" name="Google Shape;320;p50"/>
          <p:cNvSpPr txBox="1">
            <a:spLocks noGrp="1"/>
          </p:cNvSpPr>
          <p:nvPr>
            <p:ph type="sldNum" idx="12"/>
          </p:nvPr>
        </p:nvSpPr>
        <p:spPr>
          <a:xfrm>
            <a:off x="11360517" y="6390178"/>
            <a:ext cx="513735" cy="22716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800"/>
              <a:buNone/>
            </a:pPr>
            <a:fld id="{00000000-1234-1234-1234-123412341234}" type="slidenum">
              <a:rPr lang="en-US"/>
              <a:t>35</a:t>
            </a:fld>
            <a:endParaRPr/>
          </a:p>
        </p:txBody>
      </p:sp>
    </p:spTree>
    <p:extLst>
      <p:ext uri="{BB962C8B-B14F-4D97-AF65-F5344CB8AC3E}">
        <p14:creationId xmlns:p14="http://schemas.microsoft.com/office/powerpoint/2010/main" val="82103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854698" y="258583"/>
            <a:ext cx="9833429" cy="1028700"/>
          </a:xfrm>
          <a:prstGeom prst="rect">
            <a:avLst/>
          </a:prstGeom>
          <a:noFill/>
          <a:ln>
            <a:noFill/>
          </a:ln>
        </p:spPr>
        <p:txBody>
          <a:bodyPr spcFirstLastPara="1" wrap="square" lIns="0" tIns="0" rIns="0" bIns="0" anchor="t" anchorCtr="0">
            <a:noAutofit/>
          </a:bodyPr>
          <a:lstStyle/>
          <a:p>
            <a:pPr marL="0" lvl="0" indent="0" algn="l" rtl="0">
              <a:lnSpc>
                <a:spcPct val="75000"/>
              </a:lnSpc>
              <a:spcBef>
                <a:spcPts val="0"/>
              </a:spcBef>
              <a:spcAft>
                <a:spcPts val="0"/>
              </a:spcAft>
              <a:buClr>
                <a:srgbClr val="1E22AA"/>
              </a:buClr>
              <a:buSzPts val="3600"/>
              <a:buFont typeface="Arial"/>
              <a:buNone/>
            </a:pPr>
            <a:r>
              <a:rPr lang="en-US" b="1" dirty="0"/>
              <a:t>Next Steps</a:t>
            </a:r>
            <a:endParaRPr b="1" i="0" dirty="0"/>
          </a:p>
        </p:txBody>
      </p:sp>
      <p:sp>
        <p:nvSpPr>
          <p:cNvPr id="319" name="Google Shape;319;p50"/>
          <p:cNvSpPr txBox="1">
            <a:spLocks noGrp="1"/>
          </p:cNvSpPr>
          <p:nvPr>
            <p:ph type="body" idx="1"/>
          </p:nvPr>
        </p:nvSpPr>
        <p:spPr>
          <a:xfrm>
            <a:off x="854697" y="938080"/>
            <a:ext cx="10023100" cy="4356580"/>
          </a:xfrm>
          <a:prstGeom prst="rect">
            <a:avLst/>
          </a:prstGeom>
          <a:noFill/>
          <a:ln>
            <a:noFill/>
          </a:ln>
        </p:spPr>
        <p:txBody>
          <a:bodyPr spcFirstLastPara="1" wrap="square" lIns="0" tIns="0" rIns="0" bIns="0" anchor="t" anchorCtr="0">
            <a:noAutofit/>
          </a:bodyPr>
          <a:lstStyle/>
          <a:p>
            <a:pPr marL="457200" lvl="0" indent="-355600" algn="l" rtl="0">
              <a:lnSpc>
                <a:spcPct val="130000"/>
              </a:lnSpc>
              <a:spcBef>
                <a:spcPts val="1000"/>
              </a:spcBef>
              <a:spcAft>
                <a:spcPts val="0"/>
              </a:spcAft>
              <a:buClr>
                <a:srgbClr val="FF5A5A"/>
              </a:buClr>
              <a:buSzPts val="2000"/>
              <a:buFont typeface="Arial"/>
              <a:buChar char="•"/>
            </a:pPr>
            <a:r>
              <a:rPr lang="en-US" sz="1800" b="1" dirty="0"/>
              <a:t>HIMSS Interoperability Showcase Preparation – improve visibility of EMS in the interoperability ecosystem</a:t>
            </a:r>
          </a:p>
          <a:p>
            <a:pPr lvl="1" indent="-355600">
              <a:lnSpc>
                <a:spcPct val="130000"/>
              </a:lnSpc>
              <a:spcBef>
                <a:spcPts val="1000"/>
              </a:spcBef>
              <a:buSzPts val="2000"/>
            </a:pPr>
            <a:r>
              <a:rPr lang="en-US" dirty="0"/>
              <a:t>Q1 2024 – Connectathon – Showcase prep - Virtual Event </a:t>
            </a:r>
          </a:p>
          <a:p>
            <a:pPr lvl="1" indent="-355600">
              <a:lnSpc>
                <a:spcPct val="130000"/>
              </a:lnSpc>
              <a:spcBef>
                <a:spcPts val="1000"/>
              </a:spcBef>
              <a:buSzPts val="2000"/>
            </a:pPr>
            <a:r>
              <a:rPr lang="en-US" dirty="0"/>
              <a:t>Q3 2024 – IHE North American Connectathon - Face to Face Testing Event</a:t>
            </a:r>
          </a:p>
          <a:p>
            <a:pPr marL="457200" lvl="0" indent="-355600" algn="l" rtl="0">
              <a:lnSpc>
                <a:spcPct val="130000"/>
              </a:lnSpc>
              <a:spcBef>
                <a:spcPts val="1000"/>
              </a:spcBef>
              <a:spcAft>
                <a:spcPts val="0"/>
              </a:spcAft>
              <a:buClr>
                <a:srgbClr val="FF5A5A"/>
              </a:buClr>
              <a:buSzPts val="2000"/>
              <a:buFont typeface="Arial"/>
              <a:buChar char="•"/>
            </a:pPr>
            <a:r>
              <a:rPr lang="en-US" sz="1800" b="1" dirty="0"/>
              <a:t>Participate in the monthly NEMSIS EMS Interoperability Task Force Calls</a:t>
            </a:r>
          </a:p>
          <a:p>
            <a:pPr lvl="1" indent="-355600">
              <a:lnSpc>
                <a:spcPct val="130000"/>
              </a:lnSpc>
              <a:spcBef>
                <a:spcPts val="1000"/>
              </a:spcBef>
              <a:buSzPts val="2000"/>
            </a:pPr>
            <a:r>
              <a:rPr lang="en-US" dirty="0"/>
              <a:t>Collaboratively update EMS Interoperability Whitepaper</a:t>
            </a:r>
          </a:p>
          <a:p>
            <a:pPr lvl="1" indent="-355600">
              <a:lnSpc>
                <a:spcPct val="130000"/>
              </a:lnSpc>
              <a:spcBef>
                <a:spcPts val="1000"/>
              </a:spcBef>
              <a:buSzPts val="2000"/>
            </a:pPr>
            <a:r>
              <a:rPr lang="en-US" dirty="0"/>
              <a:t>Modernize and Advance the IHE PCS Profile from Trial Implementation</a:t>
            </a:r>
          </a:p>
          <a:p>
            <a:pPr lvl="2" indent="-355600">
              <a:lnSpc>
                <a:spcPct val="130000"/>
              </a:lnSpc>
              <a:spcBef>
                <a:spcPts val="1000"/>
              </a:spcBef>
              <a:buSzPts val="2000"/>
            </a:pPr>
            <a:r>
              <a:rPr lang="en-US" sz="1800" b="1" dirty="0"/>
              <a:t>3 EMS stakeholders participate in Connectathon Testing</a:t>
            </a:r>
          </a:p>
          <a:p>
            <a:pPr lvl="1" indent="-355600">
              <a:lnSpc>
                <a:spcPct val="130000"/>
              </a:lnSpc>
              <a:spcBef>
                <a:spcPts val="1000"/>
              </a:spcBef>
              <a:buSzPts val="2000"/>
            </a:pPr>
            <a:r>
              <a:rPr lang="en-US" dirty="0"/>
              <a:t>Prepare for ONC Annual Meeting / EMS Summit</a:t>
            </a:r>
          </a:p>
          <a:p>
            <a:pPr>
              <a:lnSpc>
                <a:spcPct val="130000"/>
              </a:lnSpc>
            </a:pPr>
            <a:r>
              <a:rPr lang="en-US" sz="1800" b="1" dirty="0"/>
              <a:t>Follow up with feedback – how else can we support interoperability within your organization?</a:t>
            </a:r>
          </a:p>
        </p:txBody>
      </p:sp>
      <p:sp>
        <p:nvSpPr>
          <p:cNvPr id="320" name="Google Shape;320;p50"/>
          <p:cNvSpPr txBox="1">
            <a:spLocks noGrp="1"/>
          </p:cNvSpPr>
          <p:nvPr>
            <p:ph type="sldNum" idx="12"/>
          </p:nvPr>
        </p:nvSpPr>
        <p:spPr>
          <a:xfrm>
            <a:off x="11360517" y="6390178"/>
            <a:ext cx="513735" cy="22716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800"/>
              <a:buNone/>
            </a:pPr>
            <a:fld id="{00000000-1234-1234-1234-123412341234}" type="slidenum">
              <a:rPr lang="en-US"/>
              <a:t>36</a:t>
            </a:fld>
            <a:endParaRPr/>
          </a:p>
        </p:txBody>
      </p:sp>
    </p:spTree>
    <p:extLst>
      <p:ext uri="{BB962C8B-B14F-4D97-AF65-F5344CB8AC3E}">
        <p14:creationId xmlns:p14="http://schemas.microsoft.com/office/powerpoint/2010/main" val="301455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5"/>
          <p:cNvSpPr txBox="1">
            <a:spLocks noGrp="1"/>
          </p:cNvSpPr>
          <p:nvPr>
            <p:ph type="sldNum" idx="4294967295"/>
          </p:nvPr>
        </p:nvSpPr>
        <p:spPr>
          <a:xfrm>
            <a:off x="11360517" y="6390178"/>
            <a:ext cx="513735" cy="22716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803"/>
              <a:buFont typeface="Arial"/>
              <a:buNone/>
            </a:pPr>
            <a:fld id="{00000000-1234-1234-1234-123412341234}" type="slidenum">
              <a:rPr lang="en-US" sz="803" b="0" i="0" u="none" strike="noStrike" cap="none">
                <a:solidFill>
                  <a:srgbClr val="FFFFFF"/>
                </a:solidFill>
                <a:latin typeface="Arial"/>
                <a:ea typeface="Arial"/>
                <a:cs typeface="Arial"/>
                <a:sym typeface="Arial"/>
              </a:rPr>
              <a:t>37</a:t>
            </a:fld>
            <a:endParaRPr sz="803" b="0" i="0" u="none" strike="noStrike" cap="none">
              <a:solidFill>
                <a:srgbClr val="FFFFFF"/>
              </a:solidFill>
              <a:latin typeface="Arial"/>
              <a:ea typeface="Arial"/>
              <a:cs typeface="Arial"/>
              <a:sym typeface="Arial"/>
            </a:endParaRPr>
          </a:p>
        </p:txBody>
      </p:sp>
      <p:sp>
        <p:nvSpPr>
          <p:cNvPr id="442" name="Google Shape;442;p65"/>
          <p:cNvSpPr txBox="1"/>
          <p:nvPr/>
        </p:nvSpPr>
        <p:spPr>
          <a:xfrm>
            <a:off x="668658" y="2991470"/>
            <a:ext cx="10948726" cy="1783443"/>
          </a:xfrm>
          <a:prstGeom prst="rect">
            <a:avLst/>
          </a:prstGeom>
          <a:noFill/>
          <a:ln>
            <a:noFill/>
          </a:ln>
        </p:spPr>
        <p:txBody>
          <a:bodyPr spcFirstLastPara="1" wrap="square" lIns="0" tIns="45700" rIns="0" bIns="45700" anchor="t" anchorCtr="0">
            <a:noAutofit/>
          </a:bodyPr>
          <a:lstStyle/>
          <a:p>
            <a:pPr marL="0" marR="0" lvl="0" indent="0" algn="l" rtl="0">
              <a:lnSpc>
                <a:spcPct val="75000"/>
              </a:lnSpc>
              <a:spcBef>
                <a:spcPts val="0"/>
              </a:spcBef>
              <a:spcAft>
                <a:spcPts val="0"/>
              </a:spcAft>
              <a:buClr>
                <a:srgbClr val="FFFFFF"/>
              </a:buClr>
              <a:buSzPts val="6000"/>
              <a:buFont typeface="Arial"/>
              <a:buNone/>
            </a:pPr>
            <a:r>
              <a:rPr lang="en-US" sz="6000" b="0" i="1" u="none" strike="noStrike" cap="none" dirty="0">
                <a:latin typeface="Arial"/>
                <a:ea typeface="Arial"/>
                <a:cs typeface="Arial"/>
                <a:sym typeface="Arial"/>
              </a:rPr>
              <a:t>Thank you!</a:t>
            </a:r>
          </a:p>
          <a:p>
            <a:pPr marL="0" marR="0" lvl="0" indent="0" algn="l" rtl="0">
              <a:lnSpc>
                <a:spcPct val="75000"/>
              </a:lnSpc>
              <a:spcBef>
                <a:spcPts val="0"/>
              </a:spcBef>
              <a:spcAft>
                <a:spcPts val="0"/>
              </a:spcAft>
              <a:buClr>
                <a:srgbClr val="FFFFFF"/>
              </a:buClr>
              <a:buSzPts val="6000"/>
              <a:buFont typeface="Arial"/>
              <a:buNone/>
            </a:pPr>
            <a:endParaRPr lang="en-US" sz="2400" i="1" dirty="0"/>
          </a:p>
          <a:p>
            <a:pPr marL="0" marR="0" lvl="0" indent="0" algn="l" rtl="0">
              <a:lnSpc>
                <a:spcPct val="75000"/>
              </a:lnSpc>
              <a:spcBef>
                <a:spcPts val="0"/>
              </a:spcBef>
              <a:spcAft>
                <a:spcPts val="0"/>
              </a:spcAft>
              <a:buClr>
                <a:srgbClr val="FFFFFF"/>
              </a:buClr>
              <a:buSzPts val="6000"/>
              <a:buFont typeface="Arial"/>
              <a:buNone/>
            </a:pPr>
            <a:r>
              <a:rPr lang="en-US" sz="2400" i="1" dirty="0"/>
              <a:t>Amit Trivedi, MS </a:t>
            </a:r>
          </a:p>
          <a:p>
            <a:pPr marL="0" marR="0" lvl="0" indent="0" algn="l" rtl="0">
              <a:lnSpc>
                <a:spcPct val="75000"/>
              </a:lnSpc>
              <a:spcBef>
                <a:spcPts val="0"/>
              </a:spcBef>
              <a:spcAft>
                <a:spcPts val="0"/>
              </a:spcAft>
              <a:buClr>
                <a:srgbClr val="FFFFFF"/>
              </a:buClr>
              <a:buSzPts val="6000"/>
              <a:buFont typeface="Arial"/>
              <a:buNone/>
            </a:pPr>
            <a:r>
              <a:rPr lang="en-US" sz="2400" i="1" dirty="0"/>
              <a:t>Sr. Director, Health IT Standards and Informatics</a:t>
            </a:r>
          </a:p>
          <a:p>
            <a:pPr marL="0" marR="0" lvl="0" indent="0" algn="l" rtl="0">
              <a:lnSpc>
                <a:spcPct val="75000"/>
              </a:lnSpc>
              <a:spcBef>
                <a:spcPts val="0"/>
              </a:spcBef>
              <a:spcAft>
                <a:spcPts val="0"/>
              </a:spcAft>
              <a:buClr>
                <a:srgbClr val="FFFFFF"/>
              </a:buClr>
              <a:buSzPts val="6000"/>
              <a:buFont typeface="Arial"/>
              <a:buNone/>
            </a:pPr>
            <a:r>
              <a:rPr lang="en-US" sz="2400" b="0" i="1" u="none" strike="noStrike" cap="none" dirty="0">
                <a:latin typeface="Arial"/>
                <a:ea typeface="Arial"/>
                <a:cs typeface="Arial"/>
                <a:sym typeface="Arial"/>
              </a:rPr>
              <a:t>Amit.Trivedi@himss.org</a:t>
            </a:r>
            <a:endParaRPr lang="en-US" sz="2000" b="0" i="1" u="none" strike="noStrike" cap="none" dirty="0">
              <a:latin typeface="Arial"/>
              <a:ea typeface="Arial"/>
              <a:cs typeface="Arial"/>
              <a:sym typeface="Arial"/>
            </a:endParaRPr>
          </a:p>
        </p:txBody>
      </p:sp>
      <p:sp>
        <p:nvSpPr>
          <p:cNvPr id="443" name="Google Shape;443;p65"/>
          <p:cNvSpPr txBox="1">
            <a:spLocks noGrp="1"/>
          </p:cNvSpPr>
          <p:nvPr>
            <p:ph type="sldNum" idx="12"/>
          </p:nvPr>
        </p:nvSpPr>
        <p:spPr>
          <a:xfrm>
            <a:off x="11360517" y="6390178"/>
            <a:ext cx="513735" cy="22716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E22AA"/>
              </a:buClr>
              <a:buSzPts val="803"/>
              <a:buFont typeface="Arial"/>
              <a:buNone/>
            </a:pPr>
            <a:fld id="{00000000-1234-1234-1234-123412341234}" type="slidenum">
              <a:rPr lang="en-US" sz="803" b="0" i="0" u="none" strike="noStrike" cap="none">
                <a:solidFill>
                  <a:srgbClr val="1E22AA"/>
                </a:solidFill>
                <a:latin typeface="Arial"/>
                <a:ea typeface="Arial"/>
                <a:cs typeface="Arial"/>
                <a:sym typeface="Arial"/>
              </a:rPr>
              <a:t>37</a:t>
            </a:fld>
            <a:endParaRPr sz="803" b="0" i="0" u="none" strike="noStrike" cap="none">
              <a:solidFill>
                <a:srgbClr val="1E22AA"/>
              </a:solidFill>
              <a:latin typeface="Arial"/>
              <a:ea typeface="Arial"/>
              <a:cs typeface="Arial"/>
              <a:sym typeface="Arial"/>
            </a:endParaRPr>
          </a:p>
        </p:txBody>
      </p:sp>
    </p:spTree>
    <p:extLst>
      <p:ext uri="{BB962C8B-B14F-4D97-AF65-F5344CB8AC3E}">
        <p14:creationId xmlns:p14="http://schemas.microsoft.com/office/powerpoint/2010/main" val="1919971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704139-5FB1-E18A-FCCC-54EA389D4510}"/>
              </a:ext>
            </a:extLst>
          </p:cNvPr>
          <p:cNvSpPr>
            <a:spLocks noGrp="1"/>
          </p:cNvSpPr>
          <p:nvPr>
            <p:ph type="ctrTitle"/>
          </p:nvPr>
        </p:nvSpPr>
        <p:spPr/>
        <p:txBody>
          <a:bodyPr/>
          <a:lstStyle/>
          <a:p>
            <a:r>
              <a:rPr lang="en-US" dirty="0"/>
              <a:t>Current IO Landscape and Accomplishments</a:t>
            </a:r>
          </a:p>
        </p:txBody>
      </p:sp>
      <p:sp>
        <p:nvSpPr>
          <p:cNvPr id="5" name="Subtitle 4">
            <a:extLst>
              <a:ext uri="{FF2B5EF4-FFF2-40B4-BE49-F238E27FC236}">
                <a16:creationId xmlns:a16="http://schemas.microsoft.com/office/drawing/2014/main" id="{948565B8-3555-7BE4-DB7C-A3B99F90CE9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6338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139C-DA24-84DE-AC38-E796EE395F76}"/>
              </a:ext>
            </a:extLst>
          </p:cNvPr>
          <p:cNvSpPr>
            <a:spLocks noGrp="1"/>
          </p:cNvSpPr>
          <p:nvPr>
            <p:ph type="title"/>
          </p:nvPr>
        </p:nvSpPr>
        <p:spPr/>
        <p:txBody>
          <a:bodyPr/>
          <a:lstStyle/>
          <a:p>
            <a:r>
              <a:rPr lang="en-US" dirty="0"/>
              <a:t>Accomplishments</a:t>
            </a:r>
          </a:p>
        </p:txBody>
      </p:sp>
      <p:sp>
        <p:nvSpPr>
          <p:cNvPr id="3" name="Content Placeholder 2">
            <a:extLst>
              <a:ext uri="{FF2B5EF4-FFF2-40B4-BE49-F238E27FC236}">
                <a16:creationId xmlns:a16="http://schemas.microsoft.com/office/drawing/2014/main" id="{5201F0AA-5CAC-A7BE-2B15-7F03556C809A}"/>
              </a:ext>
            </a:extLst>
          </p:cNvPr>
          <p:cNvSpPr>
            <a:spLocks noGrp="1"/>
          </p:cNvSpPr>
          <p:nvPr>
            <p:ph idx="1"/>
          </p:nvPr>
        </p:nvSpPr>
        <p:spPr/>
        <p:txBody>
          <a:bodyPr/>
          <a:lstStyle/>
          <a:p>
            <a:r>
              <a:rPr lang="en-US" dirty="0"/>
              <a:t>IHE </a:t>
            </a:r>
            <a:r>
              <a:rPr lang="en-US" dirty="0" err="1"/>
              <a:t>Connectathons</a:t>
            </a:r>
            <a:endParaRPr lang="en-US" dirty="0"/>
          </a:p>
          <a:p>
            <a:r>
              <a:rPr lang="en-US" dirty="0"/>
              <a:t>HIMSS Interoperability Showcase</a:t>
            </a:r>
          </a:p>
          <a:p>
            <a:r>
              <a:rPr lang="en-US" dirty="0"/>
              <a:t>Task Force</a:t>
            </a:r>
          </a:p>
          <a:p>
            <a:r>
              <a:rPr lang="en-US" dirty="0"/>
              <a:t>Repository and Wiki: </a:t>
            </a:r>
            <a:r>
              <a:rPr lang="en-US" dirty="0">
                <a:hlinkClick r:id="rId3"/>
              </a:rPr>
              <a:t>github.com/IHE/EMS</a:t>
            </a:r>
            <a:endParaRPr lang="en-US" dirty="0"/>
          </a:p>
        </p:txBody>
      </p:sp>
    </p:spTree>
    <p:extLst>
      <p:ext uri="{BB962C8B-B14F-4D97-AF65-F5344CB8AC3E}">
        <p14:creationId xmlns:p14="http://schemas.microsoft.com/office/powerpoint/2010/main" val="3257191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F11C8E-6353-7E17-7573-B4E04BC50DDB}"/>
              </a:ext>
            </a:extLst>
          </p:cNvPr>
          <p:cNvSpPr>
            <a:spLocks noGrp="1"/>
          </p:cNvSpPr>
          <p:nvPr>
            <p:ph type="title"/>
          </p:nvPr>
        </p:nvSpPr>
        <p:spPr/>
        <p:txBody>
          <a:bodyPr/>
          <a:lstStyle/>
          <a:p>
            <a:r>
              <a:rPr lang="en-US" i="1" dirty="0"/>
              <a:t>Break</a:t>
            </a:r>
          </a:p>
        </p:txBody>
      </p:sp>
      <p:sp>
        <p:nvSpPr>
          <p:cNvPr id="5" name="Text Placeholder 4">
            <a:extLst>
              <a:ext uri="{FF2B5EF4-FFF2-40B4-BE49-F238E27FC236}">
                <a16:creationId xmlns:a16="http://schemas.microsoft.com/office/drawing/2014/main" id="{6141ACEC-1045-5262-EAF2-E3225D8967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2901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A8BA-2373-C466-BDD7-31CA8992ACED}"/>
              </a:ext>
            </a:extLst>
          </p:cNvPr>
          <p:cNvSpPr>
            <a:spLocks noGrp="1"/>
          </p:cNvSpPr>
          <p:nvPr>
            <p:ph type="title"/>
          </p:nvPr>
        </p:nvSpPr>
        <p:spPr/>
        <p:txBody>
          <a:bodyPr/>
          <a:lstStyle/>
          <a:p>
            <a:r>
              <a:rPr lang="en-US" dirty="0"/>
              <a:t>Work in Progress</a:t>
            </a:r>
          </a:p>
        </p:txBody>
      </p:sp>
      <p:sp>
        <p:nvSpPr>
          <p:cNvPr id="3" name="Content Placeholder 2">
            <a:extLst>
              <a:ext uri="{FF2B5EF4-FFF2-40B4-BE49-F238E27FC236}">
                <a16:creationId xmlns:a16="http://schemas.microsoft.com/office/drawing/2014/main" id="{66C3C9B8-03F8-14CF-7194-50601A61A6CB}"/>
              </a:ext>
            </a:extLst>
          </p:cNvPr>
          <p:cNvSpPr>
            <a:spLocks noGrp="1"/>
          </p:cNvSpPr>
          <p:nvPr>
            <p:ph idx="1"/>
          </p:nvPr>
        </p:nvSpPr>
        <p:spPr/>
        <p:txBody>
          <a:bodyPr/>
          <a:lstStyle/>
          <a:p>
            <a:r>
              <a:rPr lang="en-US" dirty="0"/>
              <a:t>ONC letter/position statement</a:t>
            </a:r>
          </a:p>
          <a:p>
            <a:r>
              <a:rPr lang="en-US" dirty="0"/>
              <a:t>IHE Paramedicine Care Summary (PCS) profile updates</a:t>
            </a:r>
          </a:p>
          <a:p>
            <a:r>
              <a:rPr lang="en-US" dirty="0"/>
              <a:t>Sequence diagram updates</a:t>
            </a:r>
          </a:p>
          <a:p>
            <a:r>
              <a:rPr lang="en-US" dirty="0"/>
              <a:t>More outcome data in national EMS database</a:t>
            </a:r>
          </a:p>
        </p:txBody>
      </p:sp>
    </p:spTree>
    <p:extLst>
      <p:ext uri="{BB962C8B-B14F-4D97-AF65-F5344CB8AC3E}">
        <p14:creationId xmlns:p14="http://schemas.microsoft.com/office/powerpoint/2010/main" val="3754212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F11C8E-6353-7E17-7573-B4E04BC50DDB}"/>
              </a:ext>
            </a:extLst>
          </p:cNvPr>
          <p:cNvSpPr>
            <a:spLocks noGrp="1"/>
          </p:cNvSpPr>
          <p:nvPr>
            <p:ph type="title"/>
          </p:nvPr>
        </p:nvSpPr>
        <p:spPr/>
        <p:txBody>
          <a:bodyPr/>
          <a:lstStyle/>
          <a:p>
            <a:r>
              <a:rPr lang="en-US" i="1" dirty="0"/>
              <a:t>Break</a:t>
            </a:r>
          </a:p>
        </p:txBody>
      </p:sp>
      <p:sp>
        <p:nvSpPr>
          <p:cNvPr id="5" name="Text Placeholder 4">
            <a:extLst>
              <a:ext uri="{FF2B5EF4-FFF2-40B4-BE49-F238E27FC236}">
                <a16:creationId xmlns:a16="http://schemas.microsoft.com/office/drawing/2014/main" id="{6141ACEC-1045-5262-EAF2-E3225D8967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45490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704139-5FB1-E18A-FCCC-54EA389D4510}"/>
              </a:ext>
            </a:extLst>
          </p:cNvPr>
          <p:cNvSpPr>
            <a:spLocks noGrp="1"/>
          </p:cNvSpPr>
          <p:nvPr>
            <p:ph type="ctrTitle"/>
          </p:nvPr>
        </p:nvSpPr>
        <p:spPr/>
        <p:txBody>
          <a:bodyPr/>
          <a:lstStyle/>
          <a:p>
            <a:r>
              <a:rPr lang="en-US" dirty="0"/>
              <a:t>2024 Collaboration</a:t>
            </a:r>
          </a:p>
        </p:txBody>
      </p:sp>
      <p:sp>
        <p:nvSpPr>
          <p:cNvPr id="5" name="Subtitle 4">
            <a:extLst>
              <a:ext uri="{FF2B5EF4-FFF2-40B4-BE49-F238E27FC236}">
                <a16:creationId xmlns:a16="http://schemas.microsoft.com/office/drawing/2014/main" id="{948565B8-3555-7BE4-DB7C-A3B99F90CE9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82456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A8BA-2373-C466-BDD7-31CA8992ACED}"/>
              </a:ext>
            </a:extLst>
          </p:cNvPr>
          <p:cNvSpPr>
            <a:spLocks noGrp="1"/>
          </p:cNvSpPr>
          <p:nvPr>
            <p:ph type="title"/>
          </p:nvPr>
        </p:nvSpPr>
        <p:spPr/>
        <p:txBody>
          <a:bodyPr/>
          <a:lstStyle/>
          <a:p>
            <a:r>
              <a:rPr lang="en-US" dirty="0"/>
              <a:t>Work in Progress</a:t>
            </a:r>
          </a:p>
        </p:txBody>
      </p:sp>
      <p:sp>
        <p:nvSpPr>
          <p:cNvPr id="3" name="Content Placeholder 2">
            <a:extLst>
              <a:ext uri="{FF2B5EF4-FFF2-40B4-BE49-F238E27FC236}">
                <a16:creationId xmlns:a16="http://schemas.microsoft.com/office/drawing/2014/main" id="{66C3C9B8-03F8-14CF-7194-50601A61A6CB}"/>
              </a:ext>
            </a:extLst>
          </p:cNvPr>
          <p:cNvSpPr>
            <a:spLocks noGrp="1"/>
          </p:cNvSpPr>
          <p:nvPr>
            <p:ph idx="1"/>
          </p:nvPr>
        </p:nvSpPr>
        <p:spPr/>
        <p:txBody>
          <a:bodyPr/>
          <a:lstStyle/>
          <a:p>
            <a:r>
              <a:rPr lang="en-US" dirty="0"/>
              <a:t>ONC letter/position statement</a:t>
            </a:r>
          </a:p>
          <a:p>
            <a:r>
              <a:rPr lang="en-US" dirty="0"/>
              <a:t>IHE Paramedicine Care Summary (PCS) profile updates</a:t>
            </a:r>
          </a:p>
          <a:p>
            <a:r>
              <a:rPr lang="en-US" dirty="0"/>
              <a:t>Sequence diagram updates</a:t>
            </a:r>
          </a:p>
          <a:p>
            <a:r>
              <a:rPr lang="en-US" dirty="0"/>
              <a:t>More outcome data in national EMS database</a:t>
            </a:r>
          </a:p>
        </p:txBody>
      </p:sp>
    </p:spTree>
    <p:extLst>
      <p:ext uri="{BB962C8B-B14F-4D97-AF65-F5344CB8AC3E}">
        <p14:creationId xmlns:p14="http://schemas.microsoft.com/office/powerpoint/2010/main" val="569419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771C6-D909-A2DD-C711-AB5E9DEEA2FC}"/>
              </a:ext>
            </a:extLst>
          </p:cNvPr>
          <p:cNvSpPr>
            <a:spLocks noGrp="1"/>
          </p:cNvSpPr>
          <p:nvPr>
            <p:ph type="title"/>
          </p:nvPr>
        </p:nvSpPr>
        <p:spPr/>
        <p:txBody>
          <a:bodyPr/>
          <a:lstStyle/>
          <a:p>
            <a:r>
              <a:rPr lang="en-US" dirty="0"/>
              <a:t>Task Force</a:t>
            </a:r>
          </a:p>
        </p:txBody>
      </p:sp>
      <p:sp>
        <p:nvSpPr>
          <p:cNvPr id="3" name="Content Placeholder 2">
            <a:extLst>
              <a:ext uri="{FF2B5EF4-FFF2-40B4-BE49-F238E27FC236}">
                <a16:creationId xmlns:a16="http://schemas.microsoft.com/office/drawing/2014/main" id="{0B8CE8EF-F7A9-AB58-0CAF-13C278FE95AF}"/>
              </a:ext>
            </a:extLst>
          </p:cNvPr>
          <p:cNvSpPr>
            <a:spLocks noGrp="1"/>
          </p:cNvSpPr>
          <p:nvPr>
            <p:ph idx="1"/>
          </p:nvPr>
        </p:nvSpPr>
        <p:spPr>
          <a:xfrm>
            <a:off x="838200" y="1825625"/>
            <a:ext cx="10515600" cy="982889"/>
          </a:xfrm>
        </p:spPr>
        <p:txBody>
          <a:bodyPr>
            <a:noAutofit/>
          </a:bodyPr>
          <a:lstStyle/>
          <a:p>
            <a:pPr marL="0" indent="0">
              <a:buNone/>
            </a:pPr>
            <a:r>
              <a:rPr lang="en-US" sz="1600" dirty="0"/>
              <a:t>Monthly, 2</a:t>
            </a:r>
            <a:r>
              <a:rPr lang="en-US" sz="1600" baseline="30000" dirty="0"/>
              <a:t>nd</a:t>
            </a:r>
            <a:r>
              <a:rPr lang="en-US" sz="1600" dirty="0"/>
              <a:t> Thursday, 11a–12:30p MT</a:t>
            </a:r>
          </a:p>
          <a:p>
            <a:r>
              <a:rPr lang="en-US" sz="1600" dirty="0"/>
              <a:t>Sep 14, Oct 12, Nov 9, Dec 14</a:t>
            </a:r>
          </a:p>
        </p:txBody>
      </p:sp>
      <p:sp>
        <p:nvSpPr>
          <p:cNvPr id="4" name="Content Placeholder 2">
            <a:extLst>
              <a:ext uri="{FF2B5EF4-FFF2-40B4-BE49-F238E27FC236}">
                <a16:creationId xmlns:a16="http://schemas.microsoft.com/office/drawing/2014/main" id="{39DD3F14-09F4-8E72-9E0D-A0CF47BDEED1}"/>
              </a:ext>
            </a:extLst>
          </p:cNvPr>
          <p:cNvSpPr txBox="1">
            <a:spLocks/>
          </p:cNvSpPr>
          <p:nvPr/>
        </p:nvSpPr>
        <p:spPr>
          <a:xfrm>
            <a:off x="838200" y="2943451"/>
            <a:ext cx="10515600" cy="2819808"/>
          </a:xfrm>
          <a:prstGeom prst="rect">
            <a:avLst/>
          </a:prstGeom>
        </p:spPr>
        <p:txBody>
          <a:bodyPr vert="horz" lIns="91440" tIns="45720" rIns="91440" bIns="45720" numCol="2" spcCol="1828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1">
                    <a:lumMod val="65000"/>
                  </a:schemeClr>
                </a:solidFill>
              </a:rPr>
              <a:t>Feb 16: Identifying data exchange partners and establishing relationships</a:t>
            </a:r>
          </a:p>
          <a:p>
            <a:r>
              <a:rPr lang="en-US" sz="1600" dirty="0">
                <a:solidFill>
                  <a:schemeClr val="bg1">
                    <a:lumMod val="65000"/>
                  </a:schemeClr>
                </a:solidFill>
              </a:rPr>
              <a:t>Mar 9: Governmental, regulatory, and contractual environment</a:t>
            </a:r>
          </a:p>
          <a:p>
            <a:r>
              <a:rPr lang="en-US" sz="1600" dirty="0">
                <a:solidFill>
                  <a:schemeClr val="bg1">
                    <a:lumMod val="65000"/>
                  </a:schemeClr>
                </a:solidFill>
              </a:rPr>
              <a:t>Apr 13: Regulatory environment and national networks recap</a:t>
            </a:r>
          </a:p>
          <a:p>
            <a:r>
              <a:rPr lang="en-US" sz="1600" dirty="0">
                <a:solidFill>
                  <a:schemeClr val="bg1">
                    <a:lumMod val="65000"/>
                  </a:schemeClr>
                </a:solidFill>
              </a:rPr>
              <a:t>May 11: Sequence/workflow: SAFR design</a:t>
            </a:r>
          </a:p>
          <a:p>
            <a:r>
              <a:rPr lang="en-US" sz="1600" dirty="0">
                <a:solidFill>
                  <a:schemeClr val="bg1">
                    <a:lumMod val="65000"/>
                  </a:schemeClr>
                </a:solidFill>
              </a:rPr>
              <a:t>Jun 8: Sequence/workflow</a:t>
            </a:r>
          </a:p>
          <a:p>
            <a:r>
              <a:rPr lang="en-US" sz="1600" dirty="0">
                <a:solidFill>
                  <a:schemeClr val="bg1">
                    <a:lumMod val="65000"/>
                  </a:schemeClr>
                </a:solidFill>
              </a:rPr>
              <a:t>Jul 13: Standards and profiles overview</a:t>
            </a:r>
          </a:p>
          <a:p>
            <a:r>
              <a:rPr lang="en-US" sz="1600" dirty="0"/>
              <a:t>Specific standards and profiles to use in workflow:</a:t>
            </a:r>
          </a:p>
          <a:p>
            <a:pPr lvl="1"/>
            <a:r>
              <a:rPr lang="en-US" sz="1600" dirty="0">
                <a:solidFill>
                  <a:schemeClr val="bg1">
                    <a:lumMod val="65000"/>
                  </a:schemeClr>
                </a:solidFill>
              </a:rPr>
              <a:t>Aug 10: EMS to Hospital</a:t>
            </a:r>
          </a:p>
          <a:p>
            <a:pPr lvl="1"/>
            <a:r>
              <a:rPr lang="en-US" sz="1600" dirty="0"/>
              <a:t>Hospital Outcomes to EMS</a:t>
            </a:r>
          </a:p>
          <a:p>
            <a:pPr lvl="1"/>
            <a:r>
              <a:rPr lang="en-US" sz="1600" dirty="0"/>
              <a:t>Patient History to EMS</a:t>
            </a:r>
          </a:p>
          <a:p>
            <a:r>
              <a:rPr lang="en-US" sz="1600" dirty="0"/>
              <a:t>Data elements to be shared and parsed</a:t>
            </a:r>
          </a:p>
          <a:p>
            <a:r>
              <a:rPr lang="en-US" sz="1600" dirty="0"/>
              <a:t>APIs</a:t>
            </a:r>
          </a:p>
          <a:p>
            <a:r>
              <a:rPr lang="en-US" sz="1600" dirty="0"/>
              <a:t>Patient identification and record matching</a:t>
            </a:r>
          </a:p>
        </p:txBody>
      </p:sp>
    </p:spTree>
    <p:extLst>
      <p:ext uri="{BB962C8B-B14F-4D97-AF65-F5344CB8AC3E}">
        <p14:creationId xmlns:p14="http://schemas.microsoft.com/office/powerpoint/2010/main" val="177469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B13A-F06F-6D99-EF83-94A9DCE19809}"/>
              </a:ext>
            </a:extLst>
          </p:cNvPr>
          <p:cNvSpPr>
            <a:spLocks noGrp="1"/>
          </p:cNvSpPr>
          <p:nvPr>
            <p:ph type="title"/>
          </p:nvPr>
        </p:nvSpPr>
        <p:spPr/>
        <p:txBody>
          <a:bodyPr/>
          <a:lstStyle/>
          <a:p>
            <a:r>
              <a:rPr lang="en-US" dirty="0"/>
              <a:t>Potential Additional Products</a:t>
            </a:r>
          </a:p>
        </p:txBody>
      </p:sp>
      <p:sp>
        <p:nvSpPr>
          <p:cNvPr id="3" name="Content Placeholder 2">
            <a:extLst>
              <a:ext uri="{FF2B5EF4-FFF2-40B4-BE49-F238E27FC236}">
                <a16:creationId xmlns:a16="http://schemas.microsoft.com/office/drawing/2014/main" id="{A5FB4037-F267-AECD-D472-2D601F4FB4D5}"/>
              </a:ext>
            </a:extLst>
          </p:cNvPr>
          <p:cNvSpPr>
            <a:spLocks noGrp="1"/>
          </p:cNvSpPr>
          <p:nvPr>
            <p:ph idx="1"/>
          </p:nvPr>
        </p:nvSpPr>
        <p:spPr/>
        <p:txBody>
          <a:bodyPr/>
          <a:lstStyle/>
          <a:p>
            <a:r>
              <a:rPr lang="en-US" dirty="0"/>
              <a:t>White paper / implementation guide / toolkit</a:t>
            </a:r>
          </a:p>
          <a:p>
            <a:r>
              <a:rPr lang="en-US" dirty="0"/>
              <a:t>Data transformation resources</a:t>
            </a:r>
          </a:p>
          <a:p>
            <a:r>
              <a:rPr lang="en-US" dirty="0"/>
              <a:t>Sample data</a:t>
            </a:r>
          </a:p>
          <a:p>
            <a:r>
              <a:rPr lang="en-US" dirty="0"/>
              <a:t>National outcomes dashboard</a:t>
            </a:r>
          </a:p>
          <a:p>
            <a:r>
              <a:rPr lang="en-US" dirty="0"/>
              <a:t>Future workshops</a:t>
            </a:r>
          </a:p>
          <a:p>
            <a:r>
              <a:rPr lang="en-US" dirty="0" err="1"/>
              <a:t>Projectathon</a:t>
            </a:r>
            <a:endParaRPr lang="en-US" dirty="0"/>
          </a:p>
        </p:txBody>
      </p:sp>
    </p:spTree>
    <p:extLst>
      <p:ext uri="{BB962C8B-B14F-4D97-AF65-F5344CB8AC3E}">
        <p14:creationId xmlns:p14="http://schemas.microsoft.com/office/powerpoint/2010/main" val="97280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704139-5FB1-E18A-FCCC-54EA389D4510}"/>
              </a:ext>
            </a:extLst>
          </p:cNvPr>
          <p:cNvSpPr>
            <a:spLocks noGrp="1"/>
          </p:cNvSpPr>
          <p:nvPr>
            <p:ph type="ctrTitle"/>
          </p:nvPr>
        </p:nvSpPr>
        <p:spPr/>
        <p:txBody>
          <a:bodyPr/>
          <a:lstStyle/>
          <a:p>
            <a:r>
              <a:rPr lang="en-US" b="1" dirty="0"/>
              <a:t>Your</a:t>
            </a:r>
            <a:r>
              <a:rPr lang="en-US" dirty="0"/>
              <a:t> Next Steps</a:t>
            </a:r>
          </a:p>
        </p:txBody>
      </p:sp>
      <p:sp>
        <p:nvSpPr>
          <p:cNvPr id="5" name="Subtitle 4">
            <a:extLst>
              <a:ext uri="{FF2B5EF4-FFF2-40B4-BE49-F238E27FC236}">
                <a16:creationId xmlns:a16="http://schemas.microsoft.com/office/drawing/2014/main" id="{948565B8-3555-7BE4-DB7C-A3B99F90CE9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7071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B3AEF0-8E73-FB9B-DD62-015A95830AF6}"/>
              </a:ext>
            </a:extLst>
          </p:cNvPr>
          <p:cNvSpPr>
            <a:spLocks noGrp="1"/>
          </p:cNvSpPr>
          <p:nvPr>
            <p:ph type="ctrTitle"/>
          </p:nvPr>
        </p:nvSpPr>
        <p:spPr>
          <a:xfrm>
            <a:off x="1761507" y="1600200"/>
            <a:ext cx="9144000" cy="2387600"/>
          </a:xfrm>
        </p:spPr>
        <p:txBody>
          <a:bodyPr>
            <a:noAutofit/>
          </a:bodyPr>
          <a:lstStyle/>
          <a:p>
            <a:r>
              <a:rPr lang="en-US" sz="4400" b="0" u="none" strike="noStrike" kern="1200" baseline="0" dirty="0">
                <a:solidFill>
                  <a:schemeClr val="dk1"/>
                </a:solidFill>
                <a:latin typeface="Verdana" panose="020B0604030504040204" pitchFamily="34" charset="0"/>
                <a:ea typeface="Verdana" panose="020B0604030504040204" pitchFamily="34" charset="0"/>
              </a:rPr>
              <a:t>Getting to </a:t>
            </a:r>
            <a:br>
              <a:rPr lang="en-US" sz="4400" b="0" u="none" strike="noStrike" kern="1200" baseline="0" dirty="0">
                <a:solidFill>
                  <a:schemeClr val="dk1"/>
                </a:solidFill>
                <a:latin typeface="Verdana" panose="020B0604030504040204" pitchFamily="34" charset="0"/>
                <a:ea typeface="Verdana" panose="020B0604030504040204" pitchFamily="34" charset="0"/>
              </a:rPr>
            </a:br>
            <a:r>
              <a:rPr lang="en-US" sz="4400" b="0" u="none" strike="noStrike" kern="1200" baseline="0" dirty="0">
                <a:solidFill>
                  <a:schemeClr val="dk1"/>
                </a:solidFill>
                <a:latin typeface="Verdana" panose="020B0604030504040204" pitchFamily="34" charset="0"/>
                <a:ea typeface="Verdana" panose="020B0604030504040204" pitchFamily="34" charset="0"/>
              </a:rPr>
              <a:t>IHE </a:t>
            </a:r>
            <a:r>
              <a:rPr lang="en-US" sz="4400" dirty="0">
                <a:solidFill>
                  <a:schemeClr val="dk1"/>
                </a:solidFill>
              </a:rPr>
              <a:t>North American </a:t>
            </a:r>
            <a:r>
              <a:rPr lang="en-US" sz="4400" b="0" u="none" strike="noStrike" kern="1200" baseline="0" dirty="0">
                <a:solidFill>
                  <a:schemeClr val="dk1"/>
                </a:solidFill>
                <a:latin typeface="Verdana" panose="020B0604030504040204" pitchFamily="34" charset="0"/>
                <a:ea typeface="Verdana" panose="020B0604030504040204" pitchFamily="34" charset="0"/>
              </a:rPr>
              <a:t>Connectathon 2024 </a:t>
            </a:r>
            <a:br>
              <a:rPr lang="en-US" sz="4400" b="0" u="none" strike="noStrike" kern="1200" baseline="0" dirty="0">
                <a:solidFill>
                  <a:schemeClr val="dk1"/>
                </a:solidFill>
                <a:latin typeface="Verdana" panose="020B0604030504040204" pitchFamily="34" charset="0"/>
                <a:ea typeface="Verdana" panose="020B0604030504040204" pitchFamily="34" charset="0"/>
              </a:rPr>
            </a:br>
            <a:r>
              <a:rPr lang="en-US" sz="4400" b="0" u="none" strike="noStrike" kern="1200" baseline="0" dirty="0">
                <a:solidFill>
                  <a:schemeClr val="dk1"/>
                </a:solidFill>
                <a:latin typeface="Verdana" panose="020B0604030504040204" pitchFamily="34" charset="0"/>
                <a:ea typeface="Verdana" panose="020B0604030504040204" pitchFamily="34" charset="0"/>
              </a:rPr>
              <a:t>and </a:t>
            </a:r>
            <a:br>
              <a:rPr lang="en-US" sz="4400" b="0" u="none" strike="noStrike" kern="1200" baseline="0" dirty="0">
                <a:solidFill>
                  <a:schemeClr val="dk1"/>
                </a:solidFill>
                <a:latin typeface="Verdana" panose="020B0604030504040204" pitchFamily="34" charset="0"/>
                <a:ea typeface="Verdana" panose="020B0604030504040204" pitchFamily="34" charset="0"/>
              </a:rPr>
            </a:br>
            <a:r>
              <a:rPr lang="en-US" sz="4400" b="0" u="none" strike="noStrike" kern="1200" baseline="0" dirty="0">
                <a:solidFill>
                  <a:schemeClr val="dk1"/>
                </a:solidFill>
                <a:latin typeface="Verdana" panose="020B0604030504040204" pitchFamily="34" charset="0"/>
                <a:ea typeface="Verdana" panose="020B0604030504040204" pitchFamily="34" charset="0"/>
              </a:rPr>
              <a:t>HIMSS24 </a:t>
            </a:r>
            <a:br>
              <a:rPr lang="en-US" sz="4400" b="0" u="none" strike="noStrike" kern="1200" baseline="0" dirty="0">
                <a:solidFill>
                  <a:schemeClr val="dk1"/>
                </a:solidFill>
                <a:latin typeface="Verdana" panose="020B0604030504040204" pitchFamily="34" charset="0"/>
                <a:ea typeface="Verdana" panose="020B0604030504040204" pitchFamily="34" charset="0"/>
              </a:rPr>
            </a:br>
            <a:r>
              <a:rPr lang="en-US" sz="4400" b="0" u="none" strike="noStrike" kern="1200" baseline="0" dirty="0">
                <a:solidFill>
                  <a:schemeClr val="dk1"/>
                </a:solidFill>
                <a:latin typeface="Verdana" panose="020B0604030504040204" pitchFamily="34" charset="0"/>
                <a:ea typeface="Verdana" panose="020B0604030504040204" pitchFamily="34" charset="0"/>
              </a:rPr>
              <a:t>Interoperability Showcase</a:t>
            </a:r>
            <a:endParaRPr lang="en-US" sz="4400" dirty="0"/>
          </a:p>
        </p:txBody>
      </p:sp>
      <p:sp>
        <p:nvSpPr>
          <p:cNvPr id="5" name="Subtitle 4">
            <a:extLst>
              <a:ext uri="{FF2B5EF4-FFF2-40B4-BE49-F238E27FC236}">
                <a16:creationId xmlns:a16="http://schemas.microsoft.com/office/drawing/2014/main" id="{525103DC-F170-4C55-9A0A-AF83549D8C2E}"/>
              </a:ext>
            </a:extLst>
          </p:cNvPr>
          <p:cNvSpPr>
            <a:spLocks noGrp="1"/>
          </p:cNvSpPr>
          <p:nvPr>
            <p:ph type="subTitle" idx="1"/>
          </p:nvPr>
        </p:nvSpPr>
        <p:spPr>
          <a:xfrm>
            <a:off x="1524000" y="4335339"/>
            <a:ext cx="9144000" cy="922461"/>
          </a:xfrm>
        </p:spPr>
        <p:txBody>
          <a:bodyPr/>
          <a:lstStyle/>
          <a:p>
            <a:r>
              <a:rPr lang="en-US" dirty="0"/>
              <a:t>Amit Trivedi, MS</a:t>
            </a:r>
          </a:p>
          <a:p>
            <a:r>
              <a:rPr lang="en-US"/>
              <a:t>HIMSS &amp; IHE </a:t>
            </a:r>
            <a:r>
              <a:rPr lang="en-US" dirty="0"/>
              <a:t>USA</a:t>
            </a:r>
          </a:p>
        </p:txBody>
      </p:sp>
    </p:spTree>
    <p:extLst>
      <p:ext uri="{BB962C8B-B14F-4D97-AF65-F5344CB8AC3E}">
        <p14:creationId xmlns:p14="http://schemas.microsoft.com/office/powerpoint/2010/main" val="2955117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697975" y="578017"/>
            <a:ext cx="9833400" cy="1028700"/>
          </a:xfrm>
          <a:prstGeom prst="rect">
            <a:avLst/>
          </a:prstGeom>
          <a:noFill/>
          <a:ln>
            <a:noFill/>
          </a:ln>
        </p:spPr>
        <p:txBody>
          <a:bodyPr spcFirstLastPara="1" wrap="square" lIns="0" tIns="0" rIns="0" bIns="0" anchor="t" anchorCtr="0">
            <a:noAutofit/>
          </a:bodyPr>
          <a:lstStyle/>
          <a:p>
            <a:pPr marL="0" lvl="0" indent="0" algn="l" rtl="0">
              <a:lnSpc>
                <a:spcPct val="75000"/>
              </a:lnSpc>
              <a:spcBef>
                <a:spcPts val="0"/>
              </a:spcBef>
              <a:spcAft>
                <a:spcPts val="0"/>
              </a:spcAft>
              <a:buSzPts val="3600"/>
              <a:buNone/>
            </a:pPr>
            <a:r>
              <a:rPr lang="en-US" b="1" i="0" dirty="0"/>
              <a:t>Today we will cover…</a:t>
            </a:r>
            <a:endParaRPr b="1" i="0" dirty="0"/>
          </a:p>
        </p:txBody>
      </p:sp>
      <p:sp>
        <p:nvSpPr>
          <p:cNvPr id="268" name="Google Shape;268;p44"/>
          <p:cNvSpPr txBox="1">
            <a:spLocks noGrp="1"/>
          </p:cNvSpPr>
          <p:nvPr>
            <p:ph type="body" idx="1"/>
          </p:nvPr>
        </p:nvSpPr>
        <p:spPr>
          <a:xfrm>
            <a:off x="697975" y="1714500"/>
            <a:ext cx="9833400" cy="3429000"/>
          </a:xfrm>
          <a:prstGeom prst="rect">
            <a:avLst/>
          </a:prstGeom>
          <a:noFill/>
          <a:ln>
            <a:noFill/>
          </a:ln>
        </p:spPr>
        <p:txBody>
          <a:bodyPr spcFirstLastPara="1" wrap="square" lIns="0" tIns="0" rIns="0" bIns="0" anchor="t" anchorCtr="0">
            <a:noAutofit/>
          </a:bodyPr>
          <a:lstStyle/>
          <a:p>
            <a:pPr marL="457200" lvl="0" indent="-355600" algn="l" rtl="0">
              <a:lnSpc>
                <a:spcPct val="150000"/>
              </a:lnSpc>
              <a:spcBef>
                <a:spcPts val="1000"/>
              </a:spcBef>
              <a:spcAft>
                <a:spcPts val="0"/>
              </a:spcAft>
              <a:buSzPts val="2000"/>
              <a:buChar char="•"/>
            </a:pPr>
            <a:r>
              <a:rPr lang="en-US" sz="3200" dirty="0">
                <a:solidFill>
                  <a:schemeClr val="tx1">
                    <a:lumMod val="85000"/>
                    <a:lumOff val="15000"/>
                  </a:schemeClr>
                </a:solidFill>
              </a:rPr>
              <a:t>Connectathon 2024</a:t>
            </a:r>
          </a:p>
          <a:p>
            <a:pPr marL="457200" lvl="0" indent="-355600" algn="l" rtl="0">
              <a:lnSpc>
                <a:spcPct val="150000"/>
              </a:lnSpc>
              <a:spcBef>
                <a:spcPts val="1000"/>
              </a:spcBef>
              <a:spcAft>
                <a:spcPts val="0"/>
              </a:spcAft>
              <a:buSzPts val="2000"/>
              <a:buChar char="•"/>
            </a:pPr>
            <a:r>
              <a:rPr lang="en-US" sz="3200" dirty="0">
                <a:solidFill>
                  <a:schemeClr val="tx1">
                    <a:lumMod val="85000"/>
                    <a:lumOff val="15000"/>
                  </a:schemeClr>
                </a:solidFill>
              </a:rPr>
              <a:t>Interoperability Showcase</a:t>
            </a:r>
            <a:r>
              <a:rPr lang="en-US" sz="3200" dirty="0">
                <a:solidFill>
                  <a:schemeClr val="tx1">
                    <a:lumMod val="85000"/>
                    <a:lumOff val="15000"/>
                  </a:schemeClr>
                </a:solidFill>
                <a:latin typeface="Arial"/>
                <a:ea typeface="Arial"/>
                <a:cs typeface="Arial"/>
                <a:sym typeface="Arial"/>
              </a:rPr>
              <a:t>™</a:t>
            </a:r>
            <a:r>
              <a:rPr lang="en-US" sz="3200" dirty="0">
                <a:solidFill>
                  <a:schemeClr val="tx1">
                    <a:lumMod val="85000"/>
                    <a:lumOff val="15000"/>
                  </a:schemeClr>
                </a:solidFill>
              </a:rPr>
              <a:t> @ HIMSS24</a:t>
            </a:r>
          </a:p>
          <a:p>
            <a:pPr marL="457200" lvl="0" indent="-355600" algn="l" rtl="0">
              <a:lnSpc>
                <a:spcPct val="150000"/>
              </a:lnSpc>
              <a:spcBef>
                <a:spcPts val="1000"/>
              </a:spcBef>
              <a:spcAft>
                <a:spcPts val="0"/>
              </a:spcAft>
              <a:buSzPts val="2000"/>
              <a:buChar char="•"/>
            </a:pPr>
            <a:r>
              <a:rPr lang="en-US" sz="3200" dirty="0">
                <a:solidFill>
                  <a:schemeClr val="tx1">
                    <a:lumMod val="85000"/>
                    <a:lumOff val="15000"/>
                  </a:schemeClr>
                </a:solidFill>
              </a:rPr>
              <a:t>Interoperability – Next Steps</a:t>
            </a:r>
            <a:endParaRPr lang="en-US" sz="3000" dirty="0">
              <a:solidFill>
                <a:schemeClr val="tx1">
                  <a:lumMod val="85000"/>
                  <a:lumOff val="15000"/>
                </a:schemeClr>
              </a:solidFill>
            </a:endParaRPr>
          </a:p>
          <a:p>
            <a:pPr marL="0" lvl="0" indent="0" algn="l" rtl="0">
              <a:lnSpc>
                <a:spcPct val="150000"/>
              </a:lnSpc>
              <a:spcBef>
                <a:spcPts val="1000"/>
              </a:spcBef>
              <a:spcAft>
                <a:spcPts val="0"/>
              </a:spcAft>
              <a:buSzPts val="2000"/>
              <a:buNone/>
            </a:pPr>
            <a:endParaRPr dirty="0"/>
          </a:p>
          <a:p>
            <a:pPr marL="0" lvl="0" indent="0" algn="l" rtl="0">
              <a:lnSpc>
                <a:spcPct val="150000"/>
              </a:lnSpc>
              <a:spcBef>
                <a:spcPts val="1000"/>
              </a:spcBef>
              <a:spcAft>
                <a:spcPts val="0"/>
              </a:spcAft>
              <a:buSzPts val="2000"/>
              <a:buNone/>
            </a:pPr>
            <a:endParaRPr dirty="0"/>
          </a:p>
        </p:txBody>
      </p:sp>
      <p:sp>
        <p:nvSpPr>
          <p:cNvPr id="269" name="Google Shape;269;p44"/>
          <p:cNvSpPr txBox="1">
            <a:spLocks noGrp="1"/>
          </p:cNvSpPr>
          <p:nvPr>
            <p:ph type="sldNum" idx="12"/>
          </p:nvPr>
        </p:nvSpPr>
        <p:spPr>
          <a:xfrm>
            <a:off x="11360517" y="6390178"/>
            <a:ext cx="513600" cy="227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rgbClr val="000000"/>
              </a:buClr>
              <a:buSzPts val="8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077" y="1443183"/>
            <a:ext cx="9718707" cy="804333"/>
          </a:xfrm>
        </p:spPr>
        <p:txBody>
          <a:bodyPr>
            <a:normAutofit/>
          </a:bodyPr>
          <a:lstStyle/>
          <a:p>
            <a:pPr defTabSz="457200"/>
            <a:r>
              <a:rPr lang="en-US" sz="3733" b="1" dirty="0">
                <a:solidFill>
                  <a:srgbClr val="217AA0"/>
                </a:solidFill>
                <a:latin typeface="Verdana"/>
                <a:ea typeface="+mj-ea"/>
              </a:rPr>
              <a:t>Our Vision</a:t>
            </a:r>
          </a:p>
        </p:txBody>
      </p:sp>
      <p:sp>
        <p:nvSpPr>
          <p:cNvPr id="3" name="Content Placeholder 2"/>
          <p:cNvSpPr>
            <a:spLocks noGrp="1"/>
          </p:cNvSpPr>
          <p:nvPr>
            <p:ph idx="1"/>
          </p:nvPr>
        </p:nvSpPr>
        <p:spPr>
          <a:xfrm>
            <a:off x="508694" y="2403289"/>
            <a:ext cx="11099471" cy="892684"/>
          </a:xfrm>
        </p:spPr>
        <p:txBody>
          <a:bodyPr>
            <a:normAutofit fontScale="85000" lnSpcReduction="20000"/>
          </a:bodyPr>
          <a:lstStyle/>
          <a:p>
            <a:r>
              <a:rPr lang="en-US" dirty="0"/>
              <a:t>Improving the quality, value, and safety of healthcare by enabling rapid, scalable, and secure access to health information at the point of care.</a:t>
            </a:r>
          </a:p>
        </p:txBody>
      </p:sp>
      <p:sp>
        <p:nvSpPr>
          <p:cNvPr id="4" name="Title 1"/>
          <p:cNvSpPr txBox="1">
            <a:spLocks/>
          </p:cNvSpPr>
          <p:nvPr/>
        </p:nvSpPr>
        <p:spPr>
          <a:xfrm>
            <a:off x="416077" y="3266959"/>
            <a:ext cx="9718707" cy="804333"/>
          </a:xfrm>
          <a:prstGeom prst="rect">
            <a:avLst/>
          </a:prstGeom>
        </p:spPr>
        <p:txBody>
          <a:bodyPr vert="horz" lIns="0" tIns="60960" rIns="121920" bIns="60960" rtlCol="0" anchor="ctr">
            <a:norm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sz="3733" dirty="0"/>
              <a:t>Our Mission</a:t>
            </a:r>
          </a:p>
        </p:txBody>
      </p:sp>
      <p:sp>
        <p:nvSpPr>
          <p:cNvPr id="5" name="Content Placeholder 2"/>
          <p:cNvSpPr txBox="1">
            <a:spLocks/>
          </p:cNvSpPr>
          <p:nvPr/>
        </p:nvSpPr>
        <p:spPr>
          <a:xfrm>
            <a:off x="508694" y="4315415"/>
            <a:ext cx="11099471" cy="1656599"/>
          </a:xfrm>
          <a:prstGeom prst="rect">
            <a:avLst/>
          </a:prstGeom>
        </p:spPr>
        <p:txBody>
          <a:bodyPr vert="horz" lIns="0" tIns="60960" rIns="121920" bIns="60960" rtlCol="0">
            <a:normAutofit/>
          </a:bodyPr>
          <a:lstStyle>
            <a:lvl1pPr marL="192024" indent="-192024"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1800" b="0"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IHE USA improves our nation's healthcare by promoting the adoption and use of IHE and other world-class standards, tools, and services for interoperability. </a:t>
            </a:r>
          </a:p>
        </p:txBody>
      </p:sp>
    </p:spTree>
    <p:extLst>
      <p:ext uri="{BB962C8B-B14F-4D97-AF65-F5344CB8AC3E}">
        <p14:creationId xmlns:p14="http://schemas.microsoft.com/office/powerpoint/2010/main" val="511512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869" y="206826"/>
            <a:ext cx="9718707" cy="804333"/>
          </a:xfrm>
        </p:spPr>
        <p:txBody>
          <a:bodyPr/>
          <a:lstStyle/>
          <a:p>
            <a:r>
              <a:rPr lang="en-US" dirty="0"/>
              <a:t>Role of IHE USA</a:t>
            </a:r>
          </a:p>
        </p:txBody>
      </p:sp>
      <p:sp>
        <p:nvSpPr>
          <p:cNvPr id="3" name="Content Placeholder 2"/>
          <p:cNvSpPr>
            <a:spLocks noGrp="1"/>
          </p:cNvSpPr>
          <p:nvPr>
            <p:ph idx="1"/>
          </p:nvPr>
        </p:nvSpPr>
        <p:spPr>
          <a:xfrm>
            <a:off x="415870" y="1011161"/>
            <a:ext cx="11475081" cy="4868168"/>
          </a:xfrm>
        </p:spPr>
        <p:txBody>
          <a:bodyPr>
            <a:normAutofit fontScale="92500" lnSpcReduction="10000"/>
          </a:bodyPr>
          <a:lstStyle/>
          <a:p>
            <a:r>
              <a:rPr lang="en-US" sz="2267" b="1" dirty="0"/>
              <a:t>Testing &amp; Conformity Assessment</a:t>
            </a:r>
          </a:p>
          <a:p>
            <a:pPr lvl="1"/>
            <a:r>
              <a:rPr lang="en-US" sz="2267" dirty="0">
                <a:hlinkClick r:id="rId3"/>
              </a:rPr>
              <a:t>IHE </a:t>
            </a:r>
            <a:r>
              <a:rPr lang="en-US" sz="2267" dirty="0" err="1">
                <a:hlinkClick r:id="rId3"/>
              </a:rPr>
              <a:t>Connectathons</a:t>
            </a:r>
            <a:r>
              <a:rPr lang="en-US" sz="2267" dirty="0"/>
              <a:t>  and </a:t>
            </a:r>
            <a:r>
              <a:rPr lang="en-US" sz="2267" dirty="0">
                <a:hlinkClick r:id="rId4"/>
              </a:rPr>
              <a:t>IHE Conformity Assessment </a:t>
            </a:r>
            <a:r>
              <a:rPr lang="en-US" sz="2267" dirty="0"/>
              <a:t>programs offer unparalleled opportunities for interoperability testing and assures healthcare providers that products are truly interoperable</a:t>
            </a:r>
          </a:p>
          <a:p>
            <a:r>
              <a:rPr lang="en-US" sz="2267" b="1" dirty="0"/>
              <a:t>Education</a:t>
            </a:r>
          </a:p>
          <a:p>
            <a:pPr lvl="1"/>
            <a:r>
              <a:rPr lang="en-US" sz="2267" dirty="0"/>
              <a:t>IHE USA offers educational and networking events with a special focus on interoperability and advancing health information exchange</a:t>
            </a:r>
          </a:p>
          <a:p>
            <a:pPr lvl="1"/>
            <a:r>
              <a:rPr lang="en-US" sz="2267" dirty="0">
                <a:hlinkClick r:id="rId5"/>
              </a:rPr>
              <a:t>IHE USA Interoperability For Dummies, IHE Edition</a:t>
            </a:r>
            <a:r>
              <a:rPr lang="en-US" sz="2267" dirty="0"/>
              <a:t> provides practical advice for understanding healthcare interoperability</a:t>
            </a:r>
          </a:p>
          <a:p>
            <a:r>
              <a:rPr lang="en-US" sz="2267" b="1" dirty="0"/>
              <a:t>Leadership</a:t>
            </a:r>
          </a:p>
          <a:p>
            <a:pPr lvl="1"/>
            <a:r>
              <a:rPr lang="en-US" sz="2267" dirty="0"/>
              <a:t>Convenes key stakeholders in the US, including on-going and active engagement with the Office of the National Coordinator (ONC), government health agencies (i.e. OPA, CDC), Health Information Exchanges (HIEs), Standard Development Organizations (SDO), and other key stakeholders. Offers public comment as relevant.</a:t>
            </a:r>
          </a:p>
          <a:p>
            <a:endParaRPr lang="en-US" dirty="0"/>
          </a:p>
        </p:txBody>
      </p:sp>
    </p:spTree>
    <p:extLst>
      <p:ext uri="{BB962C8B-B14F-4D97-AF65-F5344CB8AC3E}">
        <p14:creationId xmlns:p14="http://schemas.microsoft.com/office/powerpoint/2010/main" val="3644496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7379" y="0"/>
            <a:ext cx="11497939" cy="1028700"/>
          </a:xfrm>
        </p:spPr>
        <p:txBody>
          <a:bodyPr>
            <a:normAutofit/>
          </a:bodyPr>
          <a:lstStyle/>
          <a:p>
            <a:r>
              <a:rPr lang="en-US" dirty="0"/>
              <a:t>Standards Development Cycle</a:t>
            </a:r>
          </a:p>
        </p:txBody>
      </p:sp>
      <p:graphicFrame>
        <p:nvGraphicFramePr>
          <p:cNvPr id="2" name="Diagram 1"/>
          <p:cNvGraphicFramePr/>
          <p:nvPr/>
        </p:nvGraphicFramePr>
        <p:xfrm>
          <a:off x="838972" y="2188140"/>
          <a:ext cx="10514056" cy="1930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955700" y="3926643"/>
            <a:ext cx="2145772" cy="913070"/>
          </a:xfrm>
          <a:prstGeom prst="rect">
            <a:avLst/>
          </a:prstGeom>
          <a:noFill/>
        </p:spPr>
        <p:txBody>
          <a:bodyPr wrap="square" lIns="0" rIns="0" rtlCol="0">
            <a:spAutoFit/>
          </a:bodyPr>
          <a:lstStyle/>
          <a:p>
            <a:pPr marL="285744" indent="-285744">
              <a:lnSpc>
                <a:spcPts val="1640"/>
              </a:lnSpc>
              <a:buFont typeface="Arial" panose="020B0604020202020204" pitchFamily="34" charset="0"/>
              <a:buChar char="•"/>
            </a:pPr>
            <a:r>
              <a:rPr lang="en-US" sz="1400" dirty="0">
                <a:latin typeface="Century Gothic" panose="020B0502020202020204" pitchFamily="34" charset="0"/>
              </a:rPr>
              <a:t>IHE Call for Proposals</a:t>
            </a:r>
          </a:p>
          <a:p>
            <a:pPr marL="285744" indent="-285744">
              <a:lnSpc>
                <a:spcPts val="1640"/>
              </a:lnSpc>
              <a:buFont typeface="Arial" panose="020B0604020202020204" pitchFamily="34" charset="0"/>
              <a:buChar char="•"/>
            </a:pPr>
            <a:r>
              <a:rPr lang="en-US" sz="1400" dirty="0">
                <a:latin typeface="Century Gothic" panose="020B0502020202020204" pitchFamily="34" charset="0"/>
              </a:rPr>
              <a:t>Profile Selection by Committees</a:t>
            </a:r>
          </a:p>
          <a:p>
            <a:pPr>
              <a:lnSpc>
                <a:spcPts val="1640"/>
              </a:lnSpc>
            </a:pPr>
            <a:endParaRPr lang="en-US" sz="1400" dirty="0">
              <a:latin typeface="Century Gothic" panose="020B0502020202020204" pitchFamily="34" charset="0"/>
            </a:endParaRPr>
          </a:p>
        </p:txBody>
      </p:sp>
      <p:sp>
        <p:nvSpPr>
          <p:cNvPr id="14" name="TextBox 13"/>
          <p:cNvSpPr txBox="1"/>
          <p:nvPr/>
        </p:nvSpPr>
        <p:spPr>
          <a:xfrm>
            <a:off x="3528472" y="3926642"/>
            <a:ext cx="2067992" cy="1528624"/>
          </a:xfrm>
          <a:prstGeom prst="rect">
            <a:avLst/>
          </a:prstGeom>
          <a:noFill/>
        </p:spPr>
        <p:txBody>
          <a:bodyPr wrap="square" lIns="0" rIns="0" rtlCol="0">
            <a:spAutoFit/>
          </a:bodyPr>
          <a:lstStyle/>
          <a:p>
            <a:pPr marL="285744" indent="-285744">
              <a:lnSpc>
                <a:spcPts val="1640"/>
              </a:lnSpc>
              <a:buFont typeface="Arial" panose="020B0604020202020204" pitchFamily="34" charset="0"/>
              <a:buChar char="•"/>
            </a:pPr>
            <a:r>
              <a:rPr lang="en-US" sz="1400" dirty="0">
                <a:latin typeface="Century Gothic" panose="020B0502020202020204" pitchFamily="34" charset="0"/>
              </a:rPr>
              <a:t>IHE Technical Framework Development</a:t>
            </a:r>
          </a:p>
          <a:p>
            <a:pPr marL="285744" indent="-285744">
              <a:lnSpc>
                <a:spcPts val="1640"/>
              </a:lnSpc>
              <a:buFont typeface="Arial" panose="020B0604020202020204" pitchFamily="34" charset="0"/>
              <a:buChar char="•"/>
            </a:pPr>
            <a:r>
              <a:rPr lang="en-US" sz="1400" dirty="0">
                <a:latin typeface="Century Gothic" panose="020B0502020202020204" pitchFamily="34" charset="0"/>
              </a:rPr>
              <a:t>Published for Public Comment</a:t>
            </a:r>
          </a:p>
          <a:p>
            <a:pPr marL="285744" indent="-285744">
              <a:lnSpc>
                <a:spcPts val="1640"/>
              </a:lnSpc>
              <a:buFont typeface="Arial" panose="020B0604020202020204" pitchFamily="34" charset="0"/>
              <a:buChar char="•"/>
            </a:pPr>
            <a:r>
              <a:rPr lang="en-US" sz="1400" dirty="0">
                <a:latin typeface="Century Gothic" panose="020B0502020202020204" pitchFamily="34" charset="0"/>
              </a:rPr>
              <a:t>Trial Implementation Posted</a:t>
            </a:r>
          </a:p>
        </p:txBody>
      </p:sp>
      <p:sp>
        <p:nvSpPr>
          <p:cNvPr id="16" name="TextBox 15"/>
          <p:cNvSpPr txBox="1"/>
          <p:nvPr/>
        </p:nvSpPr>
        <p:spPr>
          <a:xfrm>
            <a:off x="6096000" y="3953454"/>
            <a:ext cx="2067992" cy="1118255"/>
          </a:xfrm>
          <a:prstGeom prst="rect">
            <a:avLst/>
          </a:prstGeom>
          <a:noFill/>
        </p:spPr>
        <p:txBody>
          <a:bodyPr wrap="square" lIns="0" rIns="0" rtlCol="0">
            <a:spAutoFit/>
          </a:bodyPr>
          <a:lstStyle/>
          <a:p>
            <a:pPr marL="285744" indent="-285744">
              <a:lnSpc>
                <a:spcPts val="1640"/>
              </a:lnSpc>
              <a:buFont typeface="Arial" panose="020B0604020202020204" pitchFamily="34" charset="0"/>
              <a:buChar char="•"/>
            </a:pPr>
            <a:r>
              <a:rPr lang="en-US" sz="1400" dirty="0">
                <a:latin typeface="Century Gothic" panose="020B0502020202020204" pitchFamily="34" charset="0"/>
              </a:rPr>
              <a:t>IHE Connectathon Testing Event</a:t>
            </a:r>
          </a:p>
          <a:p>
            <a:pPr marL="285744" indent="-285744">
              <a:lnSpc>
                <a:spcPts val="1640"/>
              </a:lnSpc>
              <a:buFont typeface="Arial" panose="020B0604020202020204" pitchFamily="34" charset="0"/>
              <a:buChar char="•"/>
            </a:pPr>
            <a:r>
              <a:rPr lang="en-US" sz="1400" dirty="0">
                <a:latin typeface="Century Gothic" panose="020B0502020202020204" pitchFamily="34" charset="0"/>
              </a:rPr>
              <a:t>Connectathon Product Registry published</a:t>
            </a:r>
          </a:p>
        </p:txBody>
      </p:sp>
      <p:sp>
        <p:nvSpPr>
          <p:cNvPr id="18" name="TextBox 17"/>
          <p:cNvSpPr txBox="1"/>
          <p:nvPr/>
        </p:nvSpPr>
        <p:spPr>
          <a:xfrm>
            <a:off x="8663528" y="3953454"/>
            <a:ext cx="2067992" cy="1323439"/>
          </a:xfrm>
          <a:prstGeom prst="rect">
            <a:avLst/>
          </a:prstGeom>
          <a:noFill/>
        </p:spPr>
        <p:txBody>
          <a:bodyPr wrap="square" lIns="0" rIns="0" rtlCol="0">
            <a:spAutoFit/>
          </a:bodyPr>
          <a:lstStyle/>
          <a:p>
            <a:pPr marL="285744" indent="-285744">
              <a:lnSpc>
                <a:spcPts val="1640"/>
              </a:lnSpc>
              <a:buFont typeface="Arial" panose="020B0604020202020204" pitchFamily="34" charset="0"/>
              <a:buChar char="•"/>
            </a:pPr>
            <a:r>
              <a:rPr lang="en-US" sz="1400" dirty="0">
                <a:latin typeface="Century Gothic" panose="020B0502020202020204" pitchFamily="34" charset="0"/>
              </a:rPr>
              <a:t>Demonstrate at HIMSS Global Conference Interoperability Showcase</a:t>
            </a:r>
          </a:p>
          <a:p>
            <a:pPr marL="285744" indent="-285744">
              <a:lnSpc>
                <a:spcPts val="1640"/>
              </a:lnSpc>
              <a:buFont typeface="Arial" panose="020B0604020202020204" pitchFamily="34" charset="0"/>
              <a:buChar char="•"/>
            </a:pPr>
            <a:r>
              <a:rPr lang="en-US" sz="1400" dirty="0">
                <a:latin typeface="Century Gothic" panose="020B0502020202020204" pitchFamily="34" charset="0"/>
              </a:rPr>
              <a:t>Deploy globally</a:t>
            </a:r>
          </a:p>
        </p:txBody>
      </p:sp>
      <p:sp>
        <p:nvSpPr>
          <p:cNvPr id="4" name="Rectangle 3"/>
          <p:cNvSpPr/>
          <p:nvPr/>
        </p:nvSpPr>
        <p:spPr>
          <a:xfrm>
            <a:off x="2038225" y="1852319"/>
            <a:ext cx="2877711" cy="584775"/>
          </a:xfrm>
          <a:prstGeom prst="rect">
            <a:avLst/>
          </a:prstGeom>
        </p:spPr>
        <p:txBody>
          <a:bodyPr wrap="none">
            <a:spAutoFit/>
          </a:bodyPr>
          <a:lstStyle/>
          <a:p>
            <a:r>
              <a:rPr lang="en-US" sz="3200" b="1" dirty="0"/>
              <a:t>Development</a:t>
            </a:r>
          </a:p>
        </p:txBody>
      </p:sp>
      <p:sp>
        <p:nvSpPr>
          <p:cNvPr id="10" name="Rectangle 9"/>
          <p:cNvSpPr/>
          <p:nvPr/>
        </p:nvSpPr>
        <p:spPr>
          <a:xfrm>
            <a:off x="7007892" y="1857056"/>
            <a:ext cx="2624436" cy="584775"/>
          </a:xfrm>
          <a:prstGeom prst="rect">
            <a:avLst/>
          </a:prstGeom>
        </p:spPr>
        <p:txBody>
          <a:bodyPr wrap="none">
            <a:spAutoFit/>
          </a:bodyPr>
          <a:lstStyle/>
          <a:p>
            <a:r>
              <a:rPr lang="en-US" sz="3200" b="1" dirty="0"/>
              <a:t>Deployment</a:t>
            </a: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96450" y="1361932"/>
            <a:ext cx="1595048" cy="490387"/>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7096" y="1361932"/>
            <a:ext cx="1126028" cy="498987"/>
          </a:xfrm>
          <a:prstGeom prst="rect">
            <a:avLst/>
          </a:prstGeom>
        </p:spPr>
      </p:pic>
      <p:sp>
        <p:nvSpPr>
          <p:cNvPr id="15" name="Rectangle 14"/>
          <p:cNvSpPr/>
          <p:nvPr/>
        </p:nvSpPr>
        <p:spPr>
          <a:xfrm>
            <a:off x="312234" y="6207686"/>
            <a:ext cx="1345581" cy="59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358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30543</TotalTime>
  <Words>3582</Words>
  <Application>Microsoft Office PowerPoint</Application>
  <PresentationFormat>Widescreen</PresentationFormat>
  <Paragraphs>405</Paragraphs>
  <Slides>46</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Helvetica Neue Light</vt:lpstr>
      <vt:lpstr>Prometo Medium</vt:lpstr>
      <vt:lpstr>proxima-nova</vt:lpstr>
      <vt:lpstr>Arial</vt:lpstr>
      <vt:lpstr>Calibri</vt:lpstr>
      <vt:lpstr>Calibri Light</vt:lpstr>
      <vt:lpstr>Century Gothic</vt:lpstr>
      <vt:lpstr>Eras Bold ITC</vt:lpstr>
      <vt:lpstr>Helvetica</vt:lpstr>
      <vt:lpstr>Montserrat</vt:lpstr>
      <vt:lpstr>Verdana</vt:lpstr>
      <vt:lpstr>Office Theme</vt:lpstr>
      <vt:lpstr>EMS Interoperability Workshop</vt:lpstr>
      <vt:lpstr>PowerPoint Presentation</vt:lpstr>
      <vt:lpstr>From Silos to Synergy: Revolutionizing Healthcare Interoperability with FHIR</vt:lpstr>
      <vt:lpstr>Break</vt:lpstr>
      <vt:lpstr>Getting to  IHE North American Connectathon 2024  and  HIMSS24  Interoperability Showcase</vt:lpstr>
      <vt:lpstr>Today we will cover…</vt:lpstr>
      <vt:lpstr>Our Vision</vt:lpstr>
      <vt:lpstr>Role of IHE USA</vt:lpstr>
      <vt:lpstr>Standards Development Cycle</vt:lpstr>
      <vt:lpstr>PowerPoint Presentation</vt:lpstr>
      <vt:lpstr>Path to Production  </vt:lpstr>
      <vt:lpstr>PowerPoint Presentation</vt:lpstr>
      <vt:lpstr>IHE USA’s Path to Production Series</vt:lpstr>
      <vt:lpstr>IHE NA Connectathon</vt:lpstr>
      <vt:lpstr>Path to Production: NEMSIS</vt:lpstr>
      <vt:lpstr> IHE North American Connectathon 2023 “The Road to Resilience”  </vt:lpstr>
      <vt:lpstr>IHE Experience Day</vt:lpstr>
      <vt:lpstr>Implementation Acceleration Workshops</vt:lpstr>
      <vt:lpstr>Testing and Tooling Summit IV</vt:lpstr>
      <vt:lpstr>IRAP Scholarship</vt:lpstr>
      <vt:lpstr>PowerPoint Presentation</vt:lpstr>
      <vt:lpstr>HIMSS Interoperability Showcase™</vt:lpstr>
      <vt:lpstr>Previous Showcase Demonstrations </vt:lpstr>
      <vt:lpstr>360X Care Transitions for a COVID-19 Patient </vt:lpstr>
      <vt:lpstr>Automated Situational Awareness Reporting </vt:lpstr>
      <vt:lpstr>Healthcare Surveillance for Pandemic Response </vt:lpstr>
      <vt:lpstr>Heart Transplant </vt:lpstr>
      <vt:lpstr>Managing Mental Health &amp; Pain Management </vt:lpstr>
      <vt:lpstr>Stop Sepsis: Alert &amp; Workflow Management </vt:lpstr>
      <vt:lpstr>Demonstration Tours </vt:lpstr>
      <vt:lpstr>DRAFT Layout – HIMSS24 Global Conference Interoperability Showcase</vt:lpstr>
      <vt:lpstr>DRAFT Layout – HIMSS24 Interoperability Showcase</vt:lpstr>
      <vt:lpstr>What’s new for Showcase @HIMSS24?</vt:lpstr>
      <vt:lpstr>Updated Participation Requirements</vt:lpstr>
      <vt:lpstr>Timeline</vt:lpstr>
      <vt:lpstr>Next Steps</vt:lpstr>
      <vt:lpstr>PowerPoint Presentation</vt:lpstr>
      <vt:lpstr>Current IO Landscape and Accomplishments</vt:lpstr>
      <vt:lpstr>Accomplishments</vt:lpstr>
      <vt:lpstr>Work in Progress</vt:lpstr>
      <vt:lpstr>Break</vt:lpstr>
      <vt:lpstr>2024 Collaboration</vt:lpstr>
      <vt:lpstr>Work in Progress</vt:lpstr>
      <vt:lpstr>Task Force</vt:lpstr>
      <vt:lpstr>Potential Additional Products</vt:lpstr>
      <vt:lpstr>Your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Hoffman</dc:creator>
  <cp:lastModifiedBy>Joshua Legler</cp:lastModifiedBy>
  <cp:revision>72</cp:revision>
  <dcterms:created xsi:type="dcterms:W3CDTF">2021-02-17T17:18:20Z</dcterms:created>
  <dcterms:modified xsi:type="dcterms:W3CDTF">2023-08-30T18:34:57Z</dcterms:modified>
</cp:coreProperties>
</file>